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772400" cy="10058400"/>
  <p:notesSz cx="7772400" cy="100584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26336-9E5B-44CB-9EC9-A3DD0CD476FE}" v="999" dt="2022-11-28T22:51:53.222"/>
    <p1510:client id="{55EF2A87-D089-4624-88B2-FAC6BB64D753}" v="15" dt="2022-12-02T03:59:30.3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82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0B43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0B43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0B43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8515" y="305816"/>
            <a:ext cx="2695369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F0B434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5424" y="1524761"/>
            <a:ext cx="4737100" cy="611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hyperlink" Target="https://mdanderson.cloud-cme.com/course/courseoverview?P=5&amp;EID=21595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1134" y="1985699"/>
            <a:ext cx="7751266" cy="682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09853"/>
            <a:ext cx="7773034" cy="1448547"/>
          </a:xfrm>
          <a:custGeom>
            <a:avLst/>
            <a:gdLst/>
            <a:ahLst/>
            <a:cxnLst/>
            <a:rect l="l" t="t" r="r" b="b"/>
            <a:pathLst>
              <a:path w="7773034" h="1414145">
                <a:moveTo>
                  <a:pt x="0" y="1413704"/>
                </a:moveTo>
                <a:lnTo>
                  <a:pt x="7772406" y="1413704"/>
                </a:lnTo>
                <a:lnTo>
                  <a:pt x="7772406" y="0"/>
                </a:lnTo>
                <a:lnTo>
                  <a:pt x="0" y="0"/>
                </a:lnTo>
                <a:lnTo>
                  <a:pt x="0" y="1413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171" y="2703578"/>
            <a:ext cx="10437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5">
                <a:latin typeface="Arial"/>
                <a:cs typeface="Arial"/>
              </a:rPr>
              <a:t>8</a:t>
            </a:r>
            <a:r>
              <a:rPr lang="en-US" sz="1100" spc="45">
                <a:latin typeface="Arial"/>
                <a:cs typeface="Arial"/>
              </a:rPr>
              <a:t>:00-</a:t>
            </a:r>
            <a:r>
              <a:rPr sz="1100" spc="45">
                <a:latin typeface="Arial"/>
                <a:cs typeface="Arial"/>
              </a:rPr>
              <a:t>8:05</a:t>
            </a:r>
            <a:r>
              <a:rPr sz="1100" spc="5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4867" y="2286000"/>
            <a:ext cx="5292089" cy="77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>
                <a:solidFill>
                  <a:srgbClr val="F0B434"/>
                </a:solidFill>
                <a:latin typeface="Arial Black"/>
                <a:cs typeface="Arial Black"/>
              </a:rPr>
              <a:t>Introduction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ts val="1310"/>
              </a:lnSpc>
              <a:spcBef>
                <a:spcPts val="137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Welcome</a:t>
            </a:r>
            <a:r>
              <a:rPr sz="1100" b="1" spc="7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55">
                <a:solidFill>
                  <a:srgbClr val="CA5F14"/>
                </a:solidFill>
                <a:latin typeface="Arial"/>
                <a:cs typeface="Arial"/>
              </a:rPr>
              <a:t>Remarks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45">
                <a:latin typeface="Arial"/>
                <a:cs typeface="Arial"/>
              </a:rPr>
              <a:t>Ellen </a:t>
            </a:r>
            <a:r>
              <a:rPr sz="1100" b="1" spc="50">
                <a:latin typeface="Arial"/>
                <a:cs typeface="Arial"/>
              </a:rPr>
              <a:t>Manzullo,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 </a:t>
            </a:r>
            <a:r>
              <a:rPr lang="en-US" sz="1100" spc="35">
                <a:latin typeface="Arial"/>
                <a:cs typeface="Arial"/>
              </a:rPr>
              <a:t>Professor, </a:t>
            </a:r>
            <a:r>
              <a:rPr sz="1100" spc="45">
                <a:latin typeface="Arial"/>
                <a:cs typeface="Arial"/>
              </a:rPr>
              <a:t>Deputy Division Head,</a:t>
            </a:r>
            <a:r>
              <a:rPr sz="1100" spc="120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Internal 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312" y="3198933"/>
            <a:ext cx="1055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8:05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8:10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172" y="4258946"/>
            <a:ext cx="10515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8:10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8:15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</a:t>
            </a:r>
            <a:r>
              <a:rPr sz="1100" spc="45">
                <a:latin typeface="Franklin Gothic Book"/>
                <a:cs typeface="Franklin Gothic Book"/>
              </a:rPr>
              <a:t>.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4855" y="3205398"/>
            <a:ext cx="8182227" cy="1341393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Overview </a:t>
            </a:r>
            <a:r>
              <a:rPr sz="1100" b="1" spc="25" dirty="0">
                <a:solidFill>
                  <a:srgbClr val="CA5F14"/>
                </a:solidFill>
                <a:latin typeface="Arial"/>
                <a:cs typeface="Arial"/>
              </a:rPr>
              <a:t>of </a:t>
            </a: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Clinical Practice </a:t>
            </a:r>
            <a:r>
              <a:rPr sz="1100" b="1" spc="45" dirty="0">
                <a:solidFill>
                  <a:srgbClr val="CA5F14"/>
                </a:solidFill>
                <a:latin typeface="Arial"/>
                <a:cs typeface="Arial"/>
              </a:rPr>
              <a:t>Changes from </a:t>
            </a:r>
            <a:r>
              <a:rPr sz="1100" b="1" spc="40" dirty="0">
                <a:solidFill>
                  <a:srgbClr val="CA5F14"/>
                </a:solidFill>
                <a:latin typeface="Arial"/>
                <a:cs typeface="Arial"/>
              </a:rPr>
              <a:t>the </a:t>
            </a:r>
            <a:r>
              <a:rPr sz="1100" b="1" spc="35" dirty="0">
                <a:solidFill>
                  <a:srgbClr val="CA5F14"/>
                </a:solidFill>
                <a:latin typeface="Arial"/>
                <a:cs typeface="Arial"/>
              </a:rPr>
              <a:t>MDACC </a:t>
            </a: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IOTOX Initiative  </a:t>
            </a:r>
            <a:endParaRPr lang="en-US" sz="1100" b="1" spc="50" dirty="0">
              <a:solidFill>
                <a:srgbClr val="CA5F14"/>
              </a:solidFill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b="1" spc="45" dirty="0">
                <a:latin typeface="Arial"/>
                <a:cs typeface="Arial"/>
              </a:rPr>
              <a:t>Sarah </a:t>
            </a:r>
            <a:r>
              <a:rPr sz="1100" b="1" spc="45" dirty="0" err="1">
                <a:latin typeface="Arial"/>
                <a:cs typeface="Arial"/>
              </a:rPr>
              <a:t>Fayle</a:t>
            </a:r>
            <a:r>
              <a:rPr sz="1100" b="1" spc="45" dirty="0">
                <a:latin typeface="Arial"/>
                <a:cs typeface="Arial"/>
              </a:rPr>
              <a:t>, </a:t>
            </a:r>
            <a:r>
              <a:rPr sz="1100" spc="50" dirty="0">
                <a:latin typeface="Arial"/>
                <a:cs typeface="Arial"/>
              </a:rPr>
              <a:t>Director, Internal </a:t>
            </a:r>
            <a:r>
              <a:rPr sz="1100" spc="45" dirty="0">
                <a:latin typeface="Arial"/>
                <a:cs typeface="Arial"/>
              </a:rPr>
              <a:t>Medicine</a:t>
            </a:r>
            <a:r>
              <a:rPr lang="en-US" sz="1100" spc="32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Administration</a:t>
            </a:r>
            <a:endParaRPr lang="en-US" sz="1100" dirty="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60"/>
              </a:spcBef>
            </a:pPr>
            <a:endParaRPr lang="en-US" sz="1100" spc="35" dirty="0">
              <a:solidFill>
                <a:srgbClr val="F0B434"/>
              </a:solidFill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60"/>
              </a:spcBef>
            </a:pPr>
            <a:endParaRPr lang="en-US" sz="1600" spc="35" dirty="0">
              <a:solidFill>
                <a:srgbClr val="F0B434"/>
              </a:solidFill>
              <a:latin typeface="Arial Black"/>
              <a:cs typeface="Arial Black"/>
            </a:endParaRPr>
          </a:p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600" spc="35" dirty="0">
                <a:solidFill>
                  <a:srgbClr val="F0B434"/>
                </a:solidFill>
                <a:latin typeface="Arial Black"/>
                <a:cs typeface="Arial Black"/>
              </a:rPr>
              <a:t>Session </a:t>
            </a:r>
            <a:r>
              <a:rPr sz="1600" spc="20" dirty="0">
                <a:solidFill>
                  <a:srgbClr val="F0B434"/>
                </a:solidFill>
                <a:latin typeface="Arial Black"/>
                <a:cs typeface="Arial Black"/>
              </a:rPr>
              <a:t>1: </a:t>
            </a:r>
            <a:r>
              <a:rPr sz="1600" spc="40" dirty="0">
                <a:solidFill>
                  <a:srgbClr val="F0B434"/>
                </a:solidFill>
                <a:latin typeface="Arial Black"/>
                <a:cs typeface="Arial Black"/>
              </a:rPr>
              <a:t>Individual Organ </a:t>
            </a:r>
            <a:r>
              <a:rPr sz="1600" spc="15" dirty="0">
                <a:solidFill>
                  <a:srgbClr val="F0B434"/>
                </a:solidFill>
                <a:latin typeface="Arial Black"/>
                <a:cs typeface="Arial Black"/>
              </a:rPr>
              <a:t>Toxicity</a:t>
            </a:r>
            <a:r>
              <a:rPr sz="1600" spc="400" dirty="0">
                <a:solidFill>
                  <a:srgbClr val="F0B434"/>
                </a:solidFill>
                <a:latin typeface="Arial Black"/>
                <a:cs typeface="Arial Black"/>
              </a:rPr>
              <a:t> </a:t>
            </a:r>
            <a:r>
              <a:rPr sz="1600" spc="30" dirty="0">
                <a:solidFill>
                  <a:srgbClr val="F0B434"/>
                </a:solidFill>
                <a:latin typeface="Arial Black"/>
                <a:cs typeface="Arial Black"/>
              </a:rPr>
              <a:t>Review</a:t>
            </a:r>
            <a:endParaRPr sz="1600" dirty="0">
              <a:latin typeface="Arial Black"/>
              <a:cs typeface="Arial Black"/>
            </a:endParaRPr>
          </a:p>
          <a:p>
            <a:pPr marL="12700" marR="3128010">
              <a:lnSpc>
                <a:spcPts val="1300"/>
              </a:lnSpc>
              <a:spcBef>
                <a:spcPts val="160"/>
              </a:spcBef>
            </a:pP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Introduction </a:t>
            </a:r>
            <a:r>
              <a:rPr sz="1100" b="1" spc="25" dirty="0">
                <a:solidFill>
                  <a:srgbClr val="CA5F14"/>
                </a:solidFill>
                <a:latin typeface="Arial"/>
                <a:cs typeface="Arial"/>
              </a:rPr>
              <a:t>of </a:t>
            </a:r>
            <a:r>
              <a:rPr sz="1100" b="1" spc="45" dirty="0">
                <a:solidFill>
                  <a:srgbClr val="CA5F14"/>
                </a:solidFill>
                <a:latin typeface="Arial"/>
                <a:cs typeface="Arial"/>
              </a:rPr>
              <a:t>Keynote Speaker  </a:t>
            </a:r>
            <a:r>
              <a:rPr sz="1100" b="1" spc="50" dirty="0">
                <a:latin typeface="Arial"/>
                <a:cs typeface="Arial"/>
              </a:rPr>
              <a:t>Yinghong </a:t>
            </a:r>
            <a:r>
              <a:rPr sz="1100" b="1" spc="45" dirty="0">
                <a:latin typeface="Arial"/>
                <a:cs typeface="Arial"/>
              </a:rPr>
              <a:t>Wang,</a:t>
            </a:r>
            <a:r>
              <a:rPr lang="en-US" sz="1100" b="1" spc="45" dirty="0">
                <a:latin typeface="Arial"/>
                <a:cs typeface="Arial"/>
              </a:rPr>
              <a:t> </a:t>
            </a:r>
            <a:r>
              <a:rPr sz="1100" b="1" spc="35" dirty="0">
                <a:latin typeface="Arial"/>
                <a:cs typeface="Arial"/>
              </a:rPr>
              <a:t>MD,</a:t>
            </a:r>
            <a:r>
              <a:rPr sz="1100" b="1" spc="200" dirty="0">
                <a:latin typeface="Arial"/>
                <a:cs typeface="Arial"/>
              </a:rPr>
              <a:t> </a:t>
            </a:r>
            <a:r>
              <a:rPr sz="1100" b="1" spc="55" dirty="0">
                <a:latin typeface="Arial"/>
                <a:cs typeface="Arial"/>
              </a:rPr>
              <a:t>PhD</a:t>
            </a:r>
            <a:r>
              <a:rPr lang="en-US" sz="1100" b="1" spc="55" dirty="0">
                <a:latin typeface="Arial"/>
                <a:cs typeface="Arial"/>
              </a:rPr>
              <a:t>, </a:t>
            </a:r>
          </a:p>
          <a:p>
            <a:pPr marL="12700" marR="3128010">
              <a:lnSpc>
                <a:spcPts val="1300"/>
              </a:lnSpc>
              <a:spcBef>
                <a:spcPts val="160"/>
              </a:spcBef>
            </a:pPr>
            <a:r>
              <a:rPr lang="en-US" sz="1100" spc="59" dirty="0">
                <a:latin typeface="Arial" panose="020B0604020202020204" pitchFamily="34" charset="0"/>
                <a:cs typeface="Arial" panose="020B0604020202020204" pitchFamily="34" charset="0"/>
              </a:rPr>
              <a:t>Associate Professor, Gastroenterology, Hepatology &amp; Nutrition (GHN)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172" y="4726311"/>
            <a:ext cx="10553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8:15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8:45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4867" y="4707636"/>
            <a:ext cx="5389879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spc="40" dirty="0">
                <a:solidFill>
                  <a:srgbClr val="CA5F14"/>
                </a:solidFill>
                <a:latin typeface="Arial"/>
                <a:cs typeface="Arial"/>
              </a:rPr>
              <a:t>Keynote </a:t>
            </a:r>
            <a:r>
              <a:rPr sz="1200" b="1" spc="50" dirty="0">
                <a:solidFill>
                  <a:srgbClr val="CA5F14"/>
                </a:solidFill>
                <a:latin typeface="Arial"/>
                <a:cs typeface="Arial"/>
              </a:rPr>
              <a:t>Speaker</a:t>
            </a:r>
            <a:r>
              <a:rPr sz="1200" b="1" spc="165" dirty="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200" b="1" spc="50" dirty="0">
                <a:solidFill>
                  <a:srgbClr val="CA5F14"/>
                </a:solidFill>
                <a:latin typeface="Arial"/>
                <a:cs typeface="Arial"/>
              </a:rPr>
              <a:t>Presentation</a:t>
            </a:r>
            <a:endParaRPr sz="1200" dirty="0">
              <a:latin typeface="Arial"/>
              <a:cs typeface="Arial"/>
            </a:endParaRPr>
          </a:p>
          <a:p>
            <a:pPr marL="12700" marR="714375">
              <a:lnSpc>
                <a:spcPts val="1300"/>
              </a:lnSpc>
              <a:spcBef>
                <a:spcPts val="50"/>
              </a:spcBef>
            </a:pPr>
            <a:r>
              <a:rPr sz="1100" spc="45" dirty="0">
                <a:latin typeface="Arial"/>
                <a:cs typeface="Arial"/>
              </a:rPr>
              <a:t>Overview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50" dirty="0">
                <a:latin typeface="Arial"/>
                <a:cs typeface="Arial"/>
              </a:rPr>
              <a:t>Approach </a:t>
            </a:r>
            <a:r>
              <a:rPr sz="1100" spc="30" dirty="0">
                <a:latin typeface="Arial"/>
                <a:cs typeface="Arial"/>
              </a:rPr>
              <a:t>to </a:t>
            </a:r>
            <a:r>
              <a:rPr sz="1100" spc="45" dirty="0">
                <a:latin typeface="Arial"/>
                <a:cs typeface="Arial"/>
              </a:rPr>
              <a:t>Clinical </a:t>
            </a:r>
            <a:r>
              <a:rPr sz="1100" spc="50" dirty="0">
                <a:latin typeface="Arial"/>
                <a:cs typeface="Arial"/>
              </a:rPr>
              <a:t>Management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55" dirty="0">
                <a:latin typeface="Arial"/>
                <a:cs typeface="Arial"/>
              </a:rPr>
              <a:t>Immune-Related  </a:t>
            </a:r>
            <a:r>
              <a:rPr sz="1100" spc="45" dirty="0">
                <a:latin typeface="Arial"/>
                <a:cs typeface="Arial"/>
              </a:rPr>
              <a:t>Adverse Events</a:t>
            </a:r>
            <a:r>
              <a:rPr sz="1100" spc="16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(</a:t>
            </a:r>
            <a:r>
              <a:rPr sz="1100" spc="50" dirty="0" err="1">
                <a:latin typeface="Arial"/>
                <a:cs typeface="Arial"/>
              </a:rPr>
              <a:t>irAEs</a:t>
            </a:r>
            <a:r>
              <a:rPr sz="1100" spc="50" dirty="0">
                <a:latin typeface="Arial"/>
                <a:cs typeface="Arial"/>
              </a:rPr>
              <a:t>)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5"/>
              </a:spcBef>
            </a:pPr>
            <a:r>
              <a:rPr sz="1100" b="1" spc="50" dirty="0">
                <a:latin typeface="Arial"/>
                <a:cs typeface="Arial"/>
              </a:rPr>
              <a:t>Douglas Johnson, </a:t>
            </a:r>
            <a:r>
              <a:rPr sz="1100" b="1" spc="40" dirty="0">
                <a:latin typeface="Arial"/>
                <a:cs typeface="Arial"/>
              </a:rPr>
              <a:t>MD</a:t>
            </a:r>
            <a:r>
              <a:rPr sz="1100" spc="40" dirty="0">
                <a:latin typeface="Arial"/>
                <a:cs typeface="Arial"/>
              </a:rPr>
              <a:t>, </a:t>
            </a:r>
            <a:r>
              <a:rPr sz="1100" spc="50" dirty="0">
                <a:latin typeface="Arial"/>
                <a:cs typeface="Arial"/>
              </a:rPr>
              <a:t>Associate Professor, </a:t>
            </a:r>
            <a:r>
              <a:rPr sz="1100" spc="45" dirty="0">
                <a:latin typeface="Arial"/>
                <a:cs typeface="Arial"/>
              </a:rPr>
              <a:t>Clinical </a:t>
            </a:r>
            <a:r>
              <a:rPr sz="1100" spc="50" dirty="0">
                <a:latin typeface="Arial"/>
                <a:cs typeface="Arial"/>
              </a:rPr>
              <a:t>Director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55" dirty="0">
                <a:latin typeface="Arial"/>
                <a:cs typeface="Arial"/>
              </a:rPr>
              <a:t>Melanoma,  </a:t>
            </a:r>
            <a:r>
              <a:rPr sz="1100" spc="50" dirty="0">
                <a:latin typeface="Arial"/>
                <a:cs typeface="Arial"/>
              </a:rPr>
              <a:t>Vanderbilt University </a:t>
            </a:r>
            <a:r>
              <a:rPr sz="1100" spc="45" dirty="0">
                <a:latin typeface="Arial"/>
                <a:cs typeface="Arial"/>
              </a:rPr>
              <a:t>Medical</a:t>
            </a:r>
            <a:r>
              <a:rPr sz="1100" spc="250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Center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183" y="5716954"/>
            <a:ext cx="1136813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8:45-8:50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4868" y="5698236"/>
            <a:ext cx="538988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spc="45">
                <a:solidFill>
                  <a:srgbClr val="CA5F14"/>
                </a:solidFill>
                <a:latin typeface="Arial"/>
                <a:cs typeface="Arial"/>
              </a:rPr>
              <a:t>Common </a:t>
            </a:r>
            <a:r>
              <a:rPr sz="1200" b="1" spc="40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r>
              <a:rPr sz="1200" b="1" spc="204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200" b="1" spc="55">
                <a:solidFill>
                  <a:srgbClr val="CA5F14"/>
                </a:solidFill>
                <a:latin typeface="Arial"/>
                <a:cs typeface="Arial"/>
              </a:rPr>
              <a:t>Presentations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00"/>
              </a:lnSpc>
            </a:pPr>
            <a:r>
              <a:rPr sz="1100" spc="15">
                <a:latin typeface="Arial"/>
                <a:cs typeface="Arial"/>
              </a:rPr>
              <a:t>Introduction </a:t>
            </a:r>
            <a:r>
              <a:rPr sz="1100" spc="10">
                <a:latin typeface="Arial"/>
                <a:cs typeface="Arial"/>
              </a:rPr>
              <a:t>by </a:t>
            </a:r>
            <a:r>
              <a:rPr sz="1100" spc="15">
                <a:latin typeface="Arial"/>
                <a:cs typeface="Arial"/>
              </a:rPr>
              <a:t>moderators </a:t>
            </a:r>
            <a:r>
              <a:rPr sz="1100" b="1" spc="15">
                <a:latin typeface="Arial"/>
                <a:cs typeface="Arial"/>
              </a:rPr>
              <a:t>Lan </a:t>
            </a:r>
            <a:r>
              <a:rPr sz="1100" b="1" spc="10">
                <a:latin typeface="Arial"/>
                <a:cs typeface="Arial"/>
              </a:rPr>
              <a:t>Sun </a:t>
            </a:r>
            <a:r>
              <a:rPr sz="1100" b="1" spc="15">
                <a:latin typeface="Arial"/>
                <a:cs typeface="Arial"/>
              </a:rPr>
              <a:t>Wang, MD</a:t>
            </a:r>
            <a:r>
              <a:rPr sz="1100" spc="15">
                <a:latin typeface="Arial"/>
                <a:cs typeface="Arial"/>
              </a:rPr>
              <a:t>, Clinical Assistant</a:t>
            </a:r>
            <a:r>
              <a:rPr sz="1100" spc="80">
                <a:latin typeface="Arial"/>
                <a:cs typeface="Arial"/>
              </a:rPr>
              <a:t> </a:t>
            </a:r>
            <a:r>
              <a:rPr sz="1100" spc="15">
                <a:latin typeface="Arial"/>
                <a:cs typeface="Arial"/>
              </a:rPr>
              <a:t>Professor,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spc="15">
                <a:latin typeface="Arial"/>
                <a:cs typeface="Arial"/>
              </a:rPr>
              <a:t>GHN, and </a:t>
            </a:r>
            <a:r>
              <a:rPr sz="1100" b="1" spc="15">
                <a:latin typeface="Arial"/>
                <a:cs typeface="Arial"/>
              </a:rPr>
              <a:t>Rodabe Amaria, </a:t>
            </a:r>
            <a:r>
              <a:rPr sz="1100" b="1" spc="5">
                <a:latin typeface="Arial"/>
                <a:cs typeface="Arial"/>
              </a:rPr>
              <a:t>MD</a:t>
            </a:r>
            <a:r>
              <a:rPr sz="1100" spc="5">
                <a:latin typeface="Arial"/>
                <a:cs typeface="Arial"/>
              </a:rPr>
              <a:t>, </a:t>
            </a:r>
            <a:r>
              <a:rPr sz="1100" spc="15">
                <a:latin typeface="Arial"/>
                <a:cs typeface="Arial"/>
              </a:rPr>
              <a:t>Associate Professor, Melanoma Medical</a:t>
            </a:r>
            <a:r>
              <a:rPr sz="1100" spc="80">
                <a:latin typeface="Arial"/>
                <a:cs typeface="Arial"/>
              </a:rPr>
              <a:t> </a:t>
            </a:r>
            <a:r>
              <a:rPr sz="1100" spc="20">
                <a:latin typeface="Arial"/>
                <a:cs typeface="Arial"/>
              </a:rPr>
              <a:t>Oncology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183" y="6379888"/>
            <a:ext cx="10515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8:</a:t>
            </a:r>
            <a:r>
              <a:rPr lang="en-US" sz="1100" spc="50">
                <a:latin typeface="Arial"/>
                <a:cs typeface="Arial"/>
              </a:rPr>
              <a:t>50</a:t>
            </a:r>
            <a:r>
              <a:rPr sz="1100" spc="50">
                <a:latin typeface="Arial"/>
                <a:cs typeface="Arial"/>
              </a:rPr>
              <a:t>-9:05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4868" y="6373423"/>
            <a:ext cx="3715385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Dermatologic</a:t>
            </a:r>
            <a:r>
              <a:rPr sz="1100" b="1" spc="7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40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40">
                <a:latin typeface="Arial"/>
                <a:cs typeface="Arial"/>
              </a:rPr>
              <a:t>Anisha </a:t>
            </a:r>
            <a:r>
              <a:rPr sz="1100" b="1" spc="50">
                <a:latin typeface="Arial"/>
                <a:cs typeface="Arial"/>
              </a:rPr>
              <a:t>Patel,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 </a:t>
            </a:r>
            <a:r>
              <a:rPr sz="1100" spc="50">
                <a:latin typeface="Arial"/>
                <a:cs typeface="Arial"/>
              </a:rPr>
              <a:t>Associate Professor,</a:t>
            </a:r>
            <a:r>
              <a:rPr lang="en-US" sz="1100" spc="335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Dermatology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183" y="6875243"/>
            <a:ext cx="105153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9:05-9:20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4868" y="6875243"/>
            <a:ext cx="1905000" cy="3587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Gastrointestinal </a:t>
            </a:r>
            <a:r>
              <a:rPr sz="1100" b="1" spc="40">
                <a:solidFill>
                  <a:srgbClr val="CA5F14"/>
                </a:solidFill>
                <a:latin typeface="Arial"/>
                <a:cs typeface="Arial"/>
              </a:rPr>
              <a:t>irAEs  </a:t>
            </a:r>
            <a:r>
              <a:rPr sz="1100" b="1" spc="50">
                <a:latin typeface="Arial"/>
                <a:cs typeface="Arial"/>
              </a:rPr>
              <a:t>Yinghong </a:t>
            </a:r>
            <a:r>
              <a:rPr sz="1100" b="1" spc="45">
                <a:latin typeface="Arial"/>
                <a:cs typeface="Arial"/>
              </a:rPr>
              <a:t>Wang, </a:t>
            </a:r>
            <a:r>
              <a:rPr sz="1100" b="1" spc="35">
                <a:latin typeface="Arial"/>
                <a:cs typeface="Arial"/>
              </a:rPr>
              <a:t>MD,</a:t>
            </a:r>
            <a:r>
              <a:rPr sz="1100" b="1" spc="160">
                <a:latin typeface="Arial"/>
                <a:cs typeface="Arial"/>
              </a:rPr>
              <a:t> </a:t>
            </a:r>
            <a:r>
              <a:rPr sz="1100" b="1" spc="55">
                <a:latin typeface="Arial"/>
                <a:cs typeface="Arial"/>
              </a:rPr>
              <a:t>PhD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183" y="7370598"/>
            <a:ext cx="1136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9:20-9:35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64868" y="7364133"/>
            <a:ext cx="3080385" cy="35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Hepatic</a:t>
            </a:r>
            <a:r>
              <a:rPr sz="1100" b="1" spc="95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40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10">
                <a:latin typeface="Arial"/>
                <a:cs typeface="Arial"/>
              </a:rPr>
              <a:t>Hao Chi </a:t>
            </a:r>
            <a:r>
              <a:rPr sz="1100" b="1" spc="15">
                <a:latin typeface="Arial"/>
                <a:cs typeface="Arial"/>
              </a:rPr>
              <a:t>Zhang, MD</a:t>
            </a:r>
            <a:r>
              <a:rPr sz="1100" spc="15">
                <a:latin typeface="Arial"/>
                <a:cs typeface="Arial"/>
              </a:rPr>
              <a:t>, Assistant Professor,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15">
                <a:latin typeface="Arial"/>
                <a:cs typeface="Arial"/>
              </a:rPr>
              <a:t>GHN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4868" y="7859488"/>
            <a:ext cx="4138929" cy="35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Pulmonary</a:t>
            </a:r>
            <a:r>
              <a:rPr sz="1100" b="1" spc="8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40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5">
                <a:latin typeface="Arial"/>
                <a:cs typeface="Arial"/>
              </a:rPr>
              <a:t>Ajay </a:t>
            </a:r>
            <a:r>
              <a:rPr sz="1100" b="1" spc="15">
                <a:latin typeface="Arial"/>
                <a:cs typeface="Arial"/>
              </a:rPr>
              <a:t>Sheshadri, MD</a:t>
            </a:r>
            <a:r>
              <a:rPr sz="1100" spc="15">
                <a:latin typeface="Arial"/>
                <a:cs typeface="Arial"/>
              </a:rPr>
              <a:t>, Associate Professor, Pulmonary</a:t>
            </a:r>
            <a:r>
              <a:rPr sz="1100" spc="60">
                <a:latin typeface="Arial"/>
                <a:cs typeface="Arial"/>
              </a:rPr>
              <a:t> </a:t>
            </a:r>
            <a:r>
              <a:rPr sz="1100" spc="15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0"/>
            <a:ext cx="7772400" cy="8218264"/>
            <a:chOff x="0" y="0"/>
            <a:chExt cx="7772400" cy="8218264"/>
          </a:xfrm>
        </p:grpSpPr>
        <p:sp>
          <p:nvSpPr>
            <p:cNvPr id="24" name="object 24"/>
            <p:cNvSpPr/>
            <p:nvPr/>
          </p:nvSpPr>
          <p:spPr>
            <a:xfrm>
              <a:off x="0" y="0"/>
              <a:ext cx="7772400" cy="19949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 flipH="1">
              <a:off x="1545439" y="2286762"/>
              <a:ext cx="52477" cy="5931502"/>
            </a:xfrm>
            <a:custGeom>
              <a:avLst/>
              <a:gdLst/>
              <a:ahLst/>
              <a:cxnLst/>
              <a:rect l="l" t="t" r="r" b="b"/>
              <a:pathLst>
                <a:path h="5996305">
                  <a:moveTo>
                    <a:pt x="0" y="0"/>
                  </a:moveTo>
                  <a:lnTo>
                    <a:pt x="0" y="5995797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9614" y="8633929"/>
            <a:ext cx="5617845" cy="100604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700" spc="-15">
                <a:solidFill>
                  <a:srgbClr val="F0B434"/>
                </a:solidFill>
                <a:latin typeface="Arial Black"/>
                <a:cs typeface="Arial Black"/>
              </a:rPr>
              <a:t>Join</a:t>
            </a:r>
            <a:r>
              <a:rPr sz="1700" spc="-20">
                <a:solidFill>
                  <a:srgbClr val="F0B434"/>
                </a:solidFill>
                <a:latin typeface="Arial Black"/>
                <a:cs typeface="Arial Black"/>
              </a:rPr>
              <a:t> </a:t>
            </a:r>
            <a:r>
              <a:rPr sz="1700">
                <a:solidFill>
                  <a:srgbClr val="F0B434"/>
                </a:solidFill>
                <a:latin typeface="Arial Black"/>
                <a:cs typeface="Arial Black"/>
              </a:rPr>
              <a:t>us</a:t>
            </a:r>
            <a:endParaRPr sz="17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location: </a:t>
            </a:r>
            <a:r>
              <a:rPr sz="1200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Anderson Main Building, Hickey Auditorium</a:t>
            </a:r>
            <a:r>
              <a:rPr sz="1200" spc="-17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(R11.1400)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1200" b="1" u="sng" spc="-5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virtually: See s</a:t>
            </a:r>
            <a:r>
              <a:rPr sz="1200" b="1" u="sng" spc="-5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ymposium </a:t>
            </a:r>
            <a:r>
              <a:rPr sz="1200" b="1" u="sng" spc="-6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</a:t>
            </a:r>
            <a:r>
              <a:rPr lang="en-US" sz="1200" b="1" u="sng" spc="-6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here</a:t>
            </a:r>
            <a:endParaRPr sz="1200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-4762" y="373189"/>
            <a:ext cx="7311390" cy="1308100"/>
            <a:chOff x="-4762" y="373189"/>
            <a:chExt cx="7311390" cy="1308100"/>
          </a:xfrm>
        </p:grpSpPr>
        <p:sp>
          <p:nvSpPr>
            <p:cNvPr id="27" name="object 27"/>
            <p:cNvSpPr/>
            <p:nvPr/>
          </p:nvSpPr>
          <p:spPr>
            <a:xfrm>
              <a:off x="0" y="377952"/>
              <a:ext cx="3880485" cy="1298575"/>
            </a:xfrm>
            <a:custGeom>
              <a:avLst/>
              <a:gdLst/>
              <a:ahLst/>
              <a:cxnLst/>
              <a:rect l="l" t="t" r="r" b="b"/>
              <a:pathLst>
                <a:path w="3880485" h="1298575">
                  <a:moveTo>
                    <a:pt x="3880104" y="0"/>
                  </a:moveTo>
                  <a:lnTo>
                    <a:pt x="0" y="0"/>
                  </a:lnTo>
                  <a:lnTo>
                    <a:pt x="0" y="1298448"/>
                  </a:lnTo>
                  <a:lnTo>
                    <a:pt x="3880104" y="1298448"/>
                  </a:lnTo>
                  <a:lnTo>
                    <a:pt x="3880104" y="0"/>
                  </a:lnTo>
                  <a:close/>
                </a:path>
              </a:pathLst>
            </a:custGeom>
            <a:solidFill>
              <a:srgbClr val="000000">
                <a:alpha val="7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377952"/>
              <a:ext cx="3880485" cy="1298575"/>
            </a:xfrm>
            <a:custGeom>
              <a:avLst/>
              <a:gdLst/>
              <a:ahLst/>
              <a:cxnLst/>
              <a:rect l="l" t="t" r="r" b="b"/>
              <a:pathLst>
                <a:path w="3880485" h="1298575">
                  <a:moveTo>
                    <a:pt x="3880104" y="1298448"/>
                  </a:moveTo>
                  <a:lnTo>
                    <a:pt x="0" y="1298448"/>
                  </a:lnTo>
                </a:path>
                <a:path w="3880485" h="1298575">
                  <a:moveTo>
                    <a:pt x="0" y="0"/>
                  </a:moveTo>
                  <a:lnTo>
                    <a:pt x="3880104" y="0"/>
                  </a:lnTo>
                  <a:lnTo>
                    <a:pt x="3880104" y="1298448"/>
                  </a:lnTo>
                </a:path>
              </a:pathLst>
            </a:custGeom>
            <a:ln w="9525">
              <a:solidFill>
                <a:srgbClr val="F0B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79947" y="510539"/>
              <a:ext cx="1626107" cy="7879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D3461AF-D4EA-4321-B6C3-8DAE14F488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24" y="255328"/>
            <a:ext cx="4014107" cy="141575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0" y="1982857"/>
            <a:ext cx="7772400" cy="6683375"/>
          </a:xfrm>
          <a:custGeom>
            <a:avLst/>
            <a:gdLst/>
            <a:ahLst/>
            <a:cxnLst/>
            <a:rect l="l" t="t" r="r" b="b"/>
            <a:pathLst>
              <a:path w="7772400" h="6683375">
                <a:moveTo>
                  <a:pt x="7772387" y="6629400"/>
                </a:moveTo>
                <a:lnTo>
                  <a:pt x="0" y="6629400"/>
                </a:lnTo>
                <a:lnTo>
                  <a:pt x="0" y="6683375"/>
                </a:lnTo>
                <a:lnTo>
                  <a:pt x="7772387" y="6683375"/>
                </a:lnTo>
                <a:lnTo>
                  <a:pt x="7772387" y="6629400"/>
                </a:lnTo>
                <a:close/>
              </a:path>
              <a:path w="7772400" h="6683375">
                <a:moveTo>
                  <a:pt x="7772387" y="0"/>
                </a:moveTo>
                <a:lnTo>
                  <a:pt x="0" y="0"/>
                </a:lnTo>
                <a:lnTo>
                  <a:pt x="0" y="53975"/>
                </a:lnTo>
                <a:lnTo>
                  <a:pt x="7772387" y="53975"/>
                </a:lnTo>
                <a:lnTo>
                  <a:pt x="7772387" y="0"/>
                </a:lnTo>
                <a:close/>
              </a:path>
            </a:pathLst>
          </a:custGeom>
          <a:solidFill>
            <a:srgbClr val="CA5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99235" y="1227442"/>
            <a:ext cx="33233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45"/>
              </a:spcBef>
            </a:pP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December 3,</a:t>
            </a:r>
            <a:r>
              <a:rPr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lang="en-US" sz="1400" spc="-5">
                <a:solidFill>
                  <a:srgbClr val="FFFFFF"/>
                </a:solidFill>
                <a:latin typeface="Arial"/>
                <a:cs typeface="Arial"/>
              </a:rPr>
              <a:t>  |  Hickey Auditorium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D0972A1D-C7E9-4DE7-987D-0860E7B04F15}"/>
              </a:ext>
            </a:extLst>
          </p:cNvPr>
          <p:cNvSpPr txBox="1"/>
          <p:nvPr/>
        </p:nvSpPr>
        <p:spPr>
          <a:xfrm>
            <a:off x="387183" y="7871283"/>
            <a:ext cx="1136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9:</a:t>
            </a:r>
            <a:r>
              <a:rPr lang="en-US" sz="1100" spc="50">
                <a:latin typeface="Arial"/>
                <a:cs typeface="Arial"/>
              </a:rPr>
              <a:t>35</a:t>
            </a:r>
            <a:r>
              <a:rPr sz="1100" spc="50">
                <a:latin typeface="Arial"/>
                <a:cs typeface="Arial"/>
              </a:rPr>
              <a:t>-9:</a:t>
            </a:r>
            <a:r>
              <a:rPr lang="en-US" sz="1100" spc="50">
                <a:latin typeface="Arial"/>
                <a:cs typeface="Arial"/>
              </a:rPr>
              <a:t>50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0054" y="205577"/>
            <a:ext cx="7772400" cy="1005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743" y="1503680"/>
            <a:ext cx="1195705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>
                <a:latin typeface="Arial"/>
                <a:cs typeface="Arial"/>
              </a:rPr>
              <a:t>9:50-10:05</a:t>
            </a:r>
            <a:r>
              <a:rPr sz="1100" spc="-55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a.m.</a:t>
            </a: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>
                <a:latin typeface="Arial"/>
                <a:cs typeface="Arial"/>
              </a:rPr>
              <a:t>10:05-10:15</a:t>
            </a:r>
            <a:r>
              <a:rPr sz="1100" spc="-50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a.m.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1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50">
                <a:latin typeface="Arial"/>
                <a:cs typeface="Arial"/>
              </a:rPr>
              <a:t>10:15-10:30</a:t>
            </a:r>
            <a:r>
              <a:rPr sz="1100" spc="3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743" y="2854325"/>
            <a:ext cx="11957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10:30-10:35</a:t>
            </a:r>
            <a:r>
              <a:rPr sz="1100" spc="3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743" y="3657210"/>
            <a:ext cx="1195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10:35-10:45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743" y="5638630"/>
            <a:ext cx="1195705" cy="205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>
                <a:latin typeface="Arial"/>
                <a:cs typeface="Arial"/>
              </a:rPr>
              <a:t>11:15-11:25</a:t>
            </a:r>
            <a:r>
              <a:rPr sz="1100" spc="-45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a.m.</a:t>
            </a: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50">
                <a:latin typeface="Arial"/>
                <a:cs typeface="Arial"/>
              </a:rPr>
              <a:t>11:25-11:35</a:t>
            </a:r>
            <a:r>
              <a:rPr sz="1100" spc="20">
                <a:latin typeface="Arial"/>
                <a:cs typeface="Arial"/>
              </a:rPr>
              <a:t> </a:t>
            </a:r>
            <a:r>
              <a:rPr lang="en-US" sz="1100" spc="20">
                <a:latin typeface="Arial"/>
                <a:cs typeface="Arial"/>
              </a:rPr>
              <a:t>a</a:t>
            </a:r>
            <a:r>
              <a:rPr sz="1100" spc="45">
                <a:latin typeface="Arial"/>
                <a:cs typeface="Arial"/>
              </a:rPr>
              <a:t>.m.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50">
                <a:latin typeface="Arial"/>
                <a:cs typeface="Arial"/>
              </a:rPr>
              <a:t>11:35-11:45</a:t>
            </a:r>
            <a:r>
              <a:rPr sz="1100" spc="20">
                <a:latin typeface="Arial"/>
                <a:cs typeface="Arial"/>
              </a:rPr>
              <a:t> </a:t>
            </a:r>
            <a:r>
              <a:rPr lang="en-US" sz="1100" spc="20">
                <a:latin typeface="Arial"/>
                <a:cs typeface="Arial"/>
              </a:rPr>
              <a:t>a</a:t>
            </a:r>
            <a:r>
              <a:rPr sz="1100" spc="45">
                <a:latin typeface="Arial"/>
                <a:cs typeface="Arial"/>
              </a:rPr>
              <a:t>.m.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50">
                <a:latin typeface="Arial"/>
                <a:cs typeface="Arial"/>
              </a:rPr>
              <a:t>11:45-11:55</a:t>
            </a:r>
            <a:r>
              <a:rPr sz="1100" spc="20">
                <a:latin typeface="Arial"/>
                <a:cs typeface="Arial"/>
              </a:rPr>
              <a:t> </a:t>
            </a:r>
            <a:r>
              <a:rPr lang="en-US" sz="1100" spc="20">
                <a:latin typeface="Arial"/>
                <a:cs typeface="Arial"/>
              </a:rPr>
              <a:t>a</a:t>
            </a:r>
            <a:r>
              <a:rPr sz="1100" spc="45">
                <a:latin typeface="Arial"/>
                <a:cs typeface="Arial"/>
              </a:rPr>
              <a:t>.m.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spc="50">
                <a:latin typeface="Arial"/>
                <a:cs typeface="Arial"/>
              </a:rPr>
              <a:t>11:55-12:55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8660574"/>
            <a:ext cx="7772400" cy="1391920"/>
            <a:chOff x="0" y="8660574"/>
            <a:chExt cx="7772400" cy="1391920"/>
          </a:xfrm>
        </p:grpSpPr>
        <p:sp>
          <p:nvSpPr>
            <p:cNvPr id="10" name="object 10"/>
            <p:cNvSpPr/>
            <p:nvPr/>
          </p:nvSpPr>
          <p:spPr>
            <a:xfrm>
              <a:off x="0" y="8714549"/>
              <a:ext cx="7772400" cy="1337945"/>
            </a:xfrm>
            <a:custGeom>
              <a:avLst/>
              <a:gdLst/>
              <a:ahLst/>
              <a:cxnLst/>
              <a:rect l="l" t="t" r="r" b="b"/>
              <a:pathLst>
                <a:path w="7772400" h="1337945">
                  <a:moveTo>
                    <a:pt x="0" y="1337520"/>
                  </a:moveTo>
                  <a:lnTo>
                    <a:pt x="7772405" y="1337520"/>
                  </a:lnTo>
                  <a:lnTo>
                    <a:pt x="7772405" y="0"/>
                  </a:lnTo>
                  <a:lnTo>
                    <a:pt x="0" y="0"/>
                  </a:lnTo>
                  <a:lnTo>
                    <a:pt x="0" y="1337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8799" y="9037319"/>
              <a:ext cx="1476755" cy="716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660574"/>
              <a:ext cx="7772400" cy="53975"/>
            </a:xfrm>
            <a:custGeom>
              <a:avLst/>
              <a:gdLst/>
              <a:ahLst/>
              <a:cxnLst/>
              <a:rect l="l" t="t" r="r" b="b"/>
              <a:pathLst>
                <a:path w="7772400" h="53975">
                  <a:moveTo>
                    <a:pt x="0" y="0"/>
                  </a:moveTo>
                  <a:lnTo>
                    <a:pt x="0" y="53975"/>
                  </a:lnTo>
                  <a:lnTo>
                    <a:pt x="7772400" y="53975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5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0"/>
            <a:ext cx="7772400" cy="1247140"/>
            <a:chOff x="0" y="0"/>
            <a:chExt cx="7772400" cy="124714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7772399" cy="12131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192974"/>
              <a:ext cx="7772400" cy="53975"/>
            </a:xfrm>
            <a:custGeom>
              <a:avLst/>
              <a:gdLst/>
              <a:ahLst/>
              <a:cxnLst/>
              <a:rect l="l" t="t" r="r" b="b"/>
              <a:pathLst>
                <a:path w="7772400" h="53975">
                  <a:moveTo>
                    <a:pt x="0" y="0"/>
                  </a:moveTo>
                  <a:lnTo>
                    <a:pt x="0" y="53975"/>
                  </a:lnTo>
                  <a:lnTo>
                    <a:pt x="7772400" y="53975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5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38515" y="305816"/>
            <a:ext cx="17195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/>
              <a:t>IOTOX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66681" y="384060"/>
            <a:ext cx="8191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Clinical  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Education  </a:t>
            </a: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Sym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po</a:t>
            </a: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si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um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38C106-E4CA-4F91-8660-3F0F76F946B4}"/>
              </a:ext>
            </a:extLst>
          </p:cNvPr>
          <p:cNvSpPr/>
          <p:nvPr/>
        </p:nvSpPr>
        <p:spPr>
          <a:xfrm>
            <a:off x="289795" y="4109438"/>
            <a:ext cx="1247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10:45-10:55 a.m.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EDB1A72F-A379-4676-AD1E-EACF78901438}"/>
              </a:ext>
            </a:extLst>
          </p:cNvPr>
          <p:cNvSpPr txBox="1"/>
          <p:nvPr/>
        </p:nvSpPr>
        <p:spPr>
          <a:xfrm>
            <a:off x="352743" y="4668195"/>
            <a:ext cx="1195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spc="50">
                <a:latin typeface="Arial"/>
                <a:cs typeface="Arial"/>
              </a:rPr>
              <a:t>1</a:t>
            </a:r>
            <a:r>
              <a:rPr sz="1100" spc="50">
                <a:latin typeface="Arial"/>
                <a:cs typeface="Arial"/>
              </a:rPr>
              <a:t>0:55-11:05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a.m</a:t>
            </a:r>
            <a:r>
              <a:rPr lang="en-US" sz="1100" spc="4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2B43DFD3-7E3A-409D-88F1-E5AFB00D1E6F}"/>
              </a:ext>
            </a:extLst>
          </p:cNvPr>
          <p:cNvSpPr txBox="1"/>
          <p:nvPr/>
        </p:nvSpPr>
        <p:spPr>
          <a:xfrm>
            <a:off x="352743" y="5143727"/>
            <a:ext cx="11957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>
                <a:latin typeface="Arial"/>
                <a:cs typeface="Arial"/>
              </a:rPr>
              <a:t>11:05-11:15</a:t>
            </a:r>
            <a:r>
              <a:rPr sz="1100" spc="-45">
                <a:latin typeface="Arial"/>
                <a:cs typeface="Arial"/>
              </a:rPr>
              <a:t> </a:t>
            </a:r>
            <a:r>
              <a:rPr sz="1100">
                <a:latin typeface="Arial"/>
                <a:cs typeface="Arial"/>
              </a:rPr>
              <a:t>a.m.</a:t>
            </a: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1E6444C4-0FD7-49FB-AF2E-187B45E979A4}"/>
              </a:ext>
            </a:extLst>
          </p:cNvPr>
          <p:cNvSpPr txBox="1"/>
          <p:nvPr/>
        </p:nvSpPr>
        <p:spPr>
          <a:xfrm>
            <a:off x="1851812" y="1506926"/>
            <a:ext cx="546798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15">
                <a:solidFill>
                  <a:srgbClr val="CA5F14"/>
                </a:solidFill>
                <a:latin typeface="Arial"/>
                <a:cs typeface="Arial"/>
              </a:rPr>
              <a:t>Endocrine </a:t>
            </a:r>
            <a:r>
              <a:rPr lang="en-US" sz="1200" b="1" spc="15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200" b="1" spc="15">
              <a:solidFill>
                <a:srgbClr val="CA5F14"/>
              </a:solidFill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25"/>
              </a:spcBef>
            </a:pPr>
            <a:r>
              <a:rPr lang="en-US" sz="1100" b="1" spc="50">
                <a:latin typeface="Arial"/>
                <a:cs typeface="Arial"/>
              </a:rPr>
              <a:t>Priyanka </a:t>
            </a:r>
            <a:r>
              <a:rPr lang="en-US" sz="1100" b="1" spc="50" err="1">
                <a:latin typeface="Arial"/>
                <a:cs typeface="Arial"/>
              </a:rPr>
              <a:t>Iyer</a:t>
            </a:r>
            <a:r>
              <a:rPr lang="en-US" sz="1100" b="1" spc="50">
                <a:latin typeface="Arial"/>
                <a:cs typeface="Arial"/>
              </a:rPr>
              <a:t>, MBBS</a:t>
            </a:r>
            <a:r>
              <a:rPr lang="en-US" sz="1100" spc="50">
                <a:latin typeface="Arial"/>
                <a:cs typeface="Arial"/>
              </a:rPr>
              <a:t>, Assistant Professor, Endocrine Neoplasia &amp; HD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12CFE3CC-5E1A-4D18-8FFC-5AA5215553D9}"/>
              </a:ext>
            </a:extLst>
          </p:cNvPr>
          <p:cNvSpPr/>
          <p:nvPr/>
        </p:nvSpPr>
        <p:spPr>
          <a:xfrm>
            <a:off x="1600200" y="1524000"/>
            <a:ext cx="45719" cy="6172245"/>
          </a:xfrm>
          <a:custGeom>
            <a:avLst/>
            <a:gdLst/>
            <a:ahLst/>
            <a:cxnLst/>
            <a:rect l="l" t="t" r="r" b="b"/>
            <a:pathLst>
              <a:path h="6297930">
                <a:moveTo>
                  <a:pt x="0" y="0"/>
                </a:moveTo>
                <a:lnTo>
                  <a:pt x="0" y="6297307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90F832F7-8819-4FCF-B2CB-25B803590F20}"/>
              </a:ext>
            </a:extLst>
          </p:cNvPr>
          <p:cNvSpPr txBox="1"/>
          <p:nvPr/>
        </p:nvSpPr>
        <p:spPr>
          <a:xfrm>
            <a:off x="1854424" y="2003036"/>
            <a:ext cx="4807341" cy="1865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Panel Discussion Q&amp;A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3BEE67E9-F389-4B77-AF6C-B506F88B8D2F}"/>
              </a:ext>
            </a:extLst>
          </p:cNvPr>
          <p:cNvSpPr txBox="1"/>
          <p:nvPr/>
        </p:nvSpPr>
        <p:spPr>
          <a:xfrm>
            <a:off x="1822055" y="2856799"/>
            <a:ext cx="5605780" cy="682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45">
                <a:solidFill>
                  <a:srgbClr val="CA5F14"/>
                </a:solidFill>
                <a:latin typeface="Arial"/>
                <a:cs typeface="Arial"/>
              </a:rPr>
              <a:t>Rare </a:t>
            </a:r>
            <a:r>
              <a:rPr lang="en-US" sz="1100" b="1" spc="45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r>
              <a:rPr lang="en-US" sz="1100" b="1" spc="45">
                <a:solidFill>
                  <a:srgbClr val="CA5F14"/>
                </a:solidFill>
                <a:latin typeface="Arial"/>
                <a:cs typeface="Arial"/>
              </a:rPr>
              <a:t> Presentations</a:t>
            </a:r>
          </a:p>
          <a:p>
            <a:pPr marR="48260">
              <a:lnSpc>
                <a:spcPts val="1310"/>
              </a:lnSpc>
              <a:spcBef>
                <a:spcPts val="40"/>
              </a:spcBef>
            </a:pPr>
            <a:r>
              <a:rPr lang="en-US" sz="1100" spc="-5">
                <a:latin typeface="Arial"/>
                <a:cs typeface="Arial"/>
              </a:rPr>
              <a:t>Introduction by moderators </a:t>
            </a:r>
            <a:r>
              <a:rPr lang="en-US" sz="1100" b="1">
                <a:latin typeface="Arial"/>
                <a:cs typeface="Arial"/>
              </a:rPr>
              <a:t>Jamie </a:t>
            </a:r>
            <a:r>
              <a:rPr lang="en-US" sz="1100" b="1" spc="-5">
                <a:latin typeface="Arial"/>
                <a:cs typeface="Arial"/>
              </a:rPr>
              <a:t>S. </a:t>
            </a:r>
            <a:r>
              <a:rPr lang="en-US" sz="1100" b="1">
                <a:latin typeface="Arial"/>
                <a:cs typeface="Arial"/>
              </a:rPr>
              <a:t>Lin, </a:t>
            </a:r>
            <a:r>
              <a:rPr lang="en-US" sz="1100" b="1" spc="-5">
                <a:latin typeface="Arial"/>
                <a:cs typeface="Arial"/>
              </a:rPr>
              <a:t>MD</a:t>
            </a:r>
            <a:r>
              <a:rPr lang="en-US" sz="1100" spc="-5">
                <a:latin typeface="Arial"/>
                <a:cs typeface="Arial"/>
              </a:rPr>
              <a:t>, Assistant </a:t>
            </a:r>
            <a:r>
              <a:rPr lang="en-US" sz="1100">
                <a:latin typeface="Arial"/>
                <a:cs typeface="Arial"/>
              </a:rPr>
              <a:t>Professor, </a:t>
            </a:r>
            <a:r>
              <a:rPr lang="en-US" sz="1100" spc="-5">
                <a:latin typeface="Arial"/>
                <a:cs typeface="Arial"/>
              </a:rPr>
              <a:t>Nephrology  </a:t>
            </a:r>
            <a:br>
              <a:rPr lang="en-US" sz="1100" spc="-5">
                <a:latin typeface="Arial"/>
                <a:cs typeface="Arial"/>
              </a:rPr>
            </a:br>
            <a:r>
              <a:rPr lang="en-US" sz="1100" spc="-5">
                <a:latin typeface="Arial"/>
                <a:cs typeface="Arial"/>
              </a:rPr>
              <a:t>and </a:t>
            </a:r>
            <a:r>
              <a:rPr lang="en-US" sz="1100" b="1" spc="-5" err="1">
                <a:latin typeface="Arial"/>
                <a:cs typeface="Arial"/>
              </a:rPr>
              <a:t>Ecaterina</a:t>
            </a:r>
            <a:r>
              <a:rPr lang="en-US" sz="1100" b="1" spc="-5">
                <a:latin typeface="Arial"/>
                <a:cs typeface="Arial"/>
              </a:rPr>
              <a:t> </a:t>
            </a:r>
            <a:r>
              <a:rPr lang="en-US" sz="1100" b="1" err="1">
                <a:latin typeface="Arial"/>
                <a:cs typeface="Arial"/>
              </a:rPr>
              <a:t>IIeana</a:t>
            </a:r>
            <a:r>
              <a:rPr lang="en-US" sz="1100" b="1">
                <a:latin typeface="Arial"/>
                <a:cs typeface="Arial"/>
              </a:rPr>
              <a:t> </a:t>
            </a:r>
            <a:r>
              <a:rPr lang="en-US" sz="1100" b="1" spc="-5" err="1">
                <a:latin typeface="Arial"/>
                <a:cs typeface="Arial"/>
              </a:rPr>
              <a:t>Dumbrava</a:t>
            </a:r>
            <a:r>
              <a:rPr lang="en-US" sz="1100" b="1" spc="-5">
                <a:latin typeface="Arial"/>
                <a:cs typeface="Arial"/>
              </a:rPr>
              <a:t>, </a:t>
            </a:r>
            <a:r>
              <a:rPr lang="en-US" sz="1100" b="1">
                <a:latin typeface="Arial"/>
                <a:cs typeface="Arial"/>
              </a:rPr>
              <a:t>MD</a:t>
            </a:r>
            <a:r>
              <a:rPr lang="en-US" sz="1100">
                <a:latin typeface="Arial"/>
                <a:cs typeface="Arial"/>
              </a:rPr>
              <a:t>, </a:t>
            </a:r>
            <a:r>
              <a:rPr lang="en-US" sz="1100" spc="-5">
                <a:latin typeface="Arial"/>
                <a:cs typeface="Arial"/>
              </a:rPr>
              <a:t>Assistant Professor, Investigational </a:t>
            </a:r>
            <a:br>
              <a:rPr lang="en-US" sz="1100" spc="-5">
                <a:latin typeface="Arial"/>
                <a:cs typeface="Arial"/>
              </a:rPr>
            </a:br>
            <a:r>
              <a:rPr lang="en-US" sz="1100" spc="-5">
                <a:latin typeface="Arial"/>
                <a:cs typeface="Arial"/>
              </a:rPr>
              <a:t>Cancer</a:t>
            </a:r>
            <a:r>
              <a:rPr lang="en-US" sz="1100" spc="-25">
                <a:latin typeface="Arial"/>
                <a:cs typeface="Arial"/>
              </a:rPr>
              <a:t> </a:t>
            </a:r>
            <a:r>
              <a:rPr lang="en-US" sz="1100" spc="-5">
                <a:latin typeface="Arial"/>
                <a:cs typeface="Arial"/>
              </a:rPr>
              <a:t>Therapeutics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F681FDB5-3265-4655-8E1A-9D4DFD30B532}"/>
              </a:ext>
            </a:extLst>
          </p:cNvPr>
          <p:cNvSpPr txBox="1"/>
          <p:nvPr/>
        </p:nvSpPr>
        <p:spPr>
          <a:xfrm>
            <a:off x="1821915" y="3671216"/>
            <a:ext cx="4528184" cy="715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100" b="1" spc="45">
                <a:solidFill>
                  <a:srgbClr val="CA5F14"/>
                </a:solidFill>
                <a:latin typeface="Arial"/>
                <a:cs typeface="Arial"/>
              </a:rPr>
              <a:t>Cardiac </a:t>
            </a:r>
            <a:r>
              <a:rPr lang="en-US" sz="1100" b="1" spc="45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br>
              <a:rPr lang="en-US" sz="1100" b="1" spc="45">
                <a:solidFill>
                  <a:srgbClr val="CA5F14"/>
                </a:solidFill>
                <a:latin typeface="Arial"/>
                <a:cs typeface="Arial"/>
              </a:rPr>
            </a:br>
            <a:r>
              <a:rPr lang="pt-BR" sz="1100" b="1" spc="50">
                <a:latin typeface="Arial"/>
                <a:cs typeface="Arial"/>
              </a:rPr>
              <a:t>Nicolas Palaskas, </a:t>
            </a:r>
            <a:r>
              <a:rPr lang="pt-BR" sz="1100" b="1" spc="35">
                <a:latin typeface="Arial"/>
                <a:cs typeface="Arial"/>
              </a:rPr>
              <a:t>MD</a:t>
            </a:r>
            <a:r>
              <a:rPr lang="pt-BR" sz="1100" spc="35">
                <a:latin typeface="Arial"/>
                <a:cs typeface="Arial"/>
              </a:rPr>
              <a:t>, </a:t>
            </a:r>
            <a:r>
              <a:rPr lang="pt-BR" sz="1100" spc="50">
                <a:latin typeface="Arial"/>
                <a:cs typeface="Arial"/>
              </a:rPr>
              <a:t>Assistant Professor,</a:t>
            </a:r>
            <a:r>
              <a:rPr lang="pt-BR" sz="1100" spc="260">
                <a:latin typeface="Arial"/>
                <a:cs typeface="Arial"/>
              </a:rPr>
              <a:t> </a:t>
            </a:r>
            <a:r>
              <a:rPr lang="pt-BR" sz="1100" spc="50">
                <a:latin typeface="Arial"/>
                <a:cs typeface="Arial"/>
              </a:rPr>
              <a:t>Cardiology</a:t>
            </a:r>
            <a:endParaRPr lang="pt-BR"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100" b="1" spc="45">
              <a:solidFill>
                <a:srgbClr val="CA5F1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100" b="1" spc="45">
              <a:solidFill>
                <a:srgbClr val="CA5F14"/>
              </a:solidFill>
              <a:latin typeface="Arial"/>
              <a:cs typeface="Arial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3CE820E5-F34A-4CB2-9D43-B39F1984E7D7}"/>
              </a:ext>
            </a:extLst>
          </p:cNvPr>
          <p:cNvSpPr txBox="1"/>
          <p:nvPr/>
        </p:nvSpPr>
        <p:spPr>
          <a:xfrm>
            <a:off x="1822183" y="4132017"/>
            <a:ext cx="529907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5">
                <a:solidFill>
                  <a:srgbClr val="CA5F14"/>
                </a:solidFill>
                <a:latin typeface="Arial"/>
                <a:cs typeface="Arial"/>
              </a:rPr>
              <a:t>Hematological </a:t>
            </a:r>
            <a:r>
              <a:rPr lang="en-US" sz="1200" b="1" spc="5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200" b="1" spc="5">
              <a:solidFill>
                <a:srgbClr val="CA5F14"/>
              </a:solidFill>
              <a:latin typeface="Arial"/>
              <a:cs typeface="Arial"/>
            </a:endParaRPr>
          </a:p>
          <a:p>
            <a:pPr marL="133350" marR="85090" indent="-133350">
              <a:lnSpc>
                <a:spcPts val="1315"/>
              </a:lnSpc>
            </a:pPr>
            <a:r>
              <a:rPr lang="en-US" sz="1100" b="1" spc="45">
                <a:latin typeface="Arial"/>
                <a:cs typeface="Arial"/>
              </a:rPr>
              <a:t>Thein </a:t>
            </a:r>
            <a:r>
              <a:rPr lang="en-US" sz="1100" b="1" spc="50">
                <a:latin typeface="Arial"/>
                <a:cs typeface="Arial"/>
              </a:rPr>
              <a:t>Hlaing </a:t>
            </a:r>
            <a:r>
              <a:rPr lang="en-US" sz="1100" b="1" spc="40" err="1">
                <a:latin typeface="Arial"/>
                <a:cs typeface="Arial"/>
              </a:rPr>
              <a:t>Oo</a:t>
            </a:r>
            <a:r>
              <a:rPr lang="en-US" sz="1100" b="1" spc="40">
                <a:latin typeface="Arial"/>
                <a:cs typeface="Arial"/>
              </a:rPr>
              <a:t>, </a:t>
            </a:r>
            <a:r>
              <a:rPr lang="en-US" sz="1100" b="1" spc="35">
                <a:latin typeface="Arial"/>
                <a:cs typeface="Arial"/>
              </a:rPr>
              <a:t>MD</a:t>
            </a:r>
            <a:r>
              <a:rPr lang="en-US" sz="1100" spc="35">
                <a:latin typeface="Arial"/>
                <a:cs typeface="Arial"/>
              </a:rPr>
              <a:t>, </a:t>
            </a:r>
            <a:r>
              <a:rPr lang="en-US" sz="1100" spc="50">
                <a:latin typeface="Arial"/>
                <a:cs typeface="Arial"/>
              </a:rPr>
              <a:t>Professor, </a:t>
            </a:r>
            <a:r>
              <a:rPr lang="en-US" sz="1100" spc="45">
                <a:latin typeface="Arial"/>
                <a:cs typeface="Arial"/>
              </a:rPr>
              <a:t>Benign</a:t>
            </a:r>
            <a:r>
              <a:rPr lang="en-US" sz="1100" spc="365">
                <a:latin typeface="Arial"/>
                <a:cs typeface="Arial"/>
              </a:rPr>
              <a:t> </a:t>
            </a:r>
            <a:r>
              <a:rPr lang="en-US" sz="1100" spc="50">
                <a:latin typeface="Arial"/>
                <a:cs typeface="Arial"/>
              </a:rPr>
              <a:t>Hematology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4A2DCD3F-03B3-477F-AB48-23C21DFA3FF2}"/>
              </a:ext>
            </a:extLst>
          </p:cNvPr>
          <p:cNvSpPr txBox="1"/>
          <p:nvPr/>
        </p:nvSpPr>
        <p:spPr>
          <a:xfrm>
            <a:off x="1822324" y="4664240"/>
            <a:ext cx="5295900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Neurologic </a:t>
            </a:r>
            <a:r>
              <a:rPr lang="en-US" sz="1100" b="1" spc="50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100" b="1" spc="50">
              <a:solidFill>
                <a:srgbClr val="CA5F14"/>
              </a:solidFill>
              <a:latin typeface="Arial"/>
              <a:cs typeface="Arial"/>
            </a:endParaRPr>
          </a:p>
          <a:p>
            <a:pPr marL="133350" marR="85090" indent="-133350">
              <a:lnSpc>
                <a:spcPts val="1315"/>
              </a:lnSpc>
            </a:pPr>
            <a:r>
              <a:rPr lang="en-US" sz="1100" b="1" spc="15">
                <a:latin typeface="Arial"/>
                <a:cs typeface="Arial"/>
              </a:rPr>
              <a:t>Sudhakar </a:t>
            </a:r>
            <a:r>
              <a:rPr lang="en-US" sz="1100" b="1" spc="15" err="1">
                <a:latin typeface="Arial"/>
                <a:cs typeface="Arial"/>
              </a:rPr>
              <a:t>Tummala</a:t>
            </a:r>
            <a:r>
              <a:rPr lang="en-US" sz="1100" b="1" spc="15">
                <a:latin typeface="Arial"/>
                <a:cs typeface="Arial"/>
              </a:rPr>
              <a:t>, MD</a:t>
            </a:r>
            <a:r>
              <a:rPr lang="en-US" sz="1100" spc="15">
                <a:latin typeface="Arial"/>
                <a:cs typeface="Arial"/>
              </a:rPr>
              <a:t>, Professor,</a:t>
            </a:r>
            <a:r>
              <a:rPr lang="en-US" sz="1100" spc="-35">
                <a:latin typeface="Arial"/>
                <a:cs typeface="Arial"/>
              </a:rPr>
              <a:t> </a:t>
            </a:r>
            <a:r>
              <a:rPr lang="en-US" sz="1100" spc="20">
                <a:latin typeface="Arial"/>
                <a:cs typeface="Arial"/>
              </a:rPr>
              <a:t>Neuro-Oncology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B77BD939-D138-4F95-AC0B-1645CEF340EC}"/>
              </a:ext>
            </a:extLst>
          </p:cNvPr>
          <p:cNvSpPr txBox="1"/>
          <p:nvPr/>
        </p:nvSpPr>
        <p:spPr>
          <a:xfrm>
            <a:off x="1822183" y="5152239"/>
            <a:ext cx="5112017" cy="34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Ophthalmologic </a:t>
            </a:r>
            <a:r>
              <a:rPr lang="en-US" sz="1100" b="1" spc="50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100" b="1" spc="50">
              <a:solidFill>
                <a:srgbClr val="CA5F14"/>
              </a:solidFill>
              <a:latin typeface="Arial"/>
              <a:cs typeface="Arial"/>
            </a:endParaRPr>
          </a:p>
          <a:p>
            <a:pPr marL="133350" indent="-133350">
              <a:lnSpc>
                <a:spcPts val="1315"/>
              </a:lnSpc>
            </a:pPr>
            <a:r>
              <a:rPr lang="en-US" sz="1100" b="1" spc="15">
                <a:latin typeface="Arial"/>
                <a:cs typeface="Arial"/>
              </a:rPr>
              <a:t>Nagham Salman Baker Al-</a:t>
            </a:r>
            <a:r>
              <a:rPr lang="en-US" sz="1100" b="1" spc="15" err="1">
                <a:latin typeface="Arial"/>
                <a:cs typeface="Arial"/>
              </a:rPr>
              <a:t>Zubidi</a:t>
            </a:r>
            <a:r>
              <a:rPr lang="en-US" sz="1100" b="1" spc="15">
                <a:latin typeface="Arial"/>
                <a:cs typeface="Arial"/>
              </a:rPr>
              <a:t>, MD</a:t>
            </a:r>
            <a:r>
              <a:rPr lang="en-US" sz="1100" spc="15">
                <a:latin typeface="Arial"/>
                <a:cs typeface="Arial"/>
              </a:rPr>
              <a:t>, Assistant Professor, </a:t>
            </a:r>
            <a:r>
              <a:rPr lang="en-US" sz="1100" spc="20">
                <a:latin typeface="Arial"/>
                <a:cs typeface="Arial"/>
              </a:rPr>
              <a:t>Ophthalmology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C561C70D-0F24-4D46-BDAD-89625F8E46C4}"/>
              </a:ext>
            </a:extLst>
          </p:cNvPr>
          <p:cNvSpPr txBox="1"/>
          <p:nvPr/>
        </p:nvSpPr>
        <p:spPr>
          <a:xfrm>
            <a:off x="1822183" y="5623530"/>
            <a:ext cx="4528185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Pancreatic </a:t>
            </a:r>
            <a:r>
              <a:rPr lang="en-US" sz="1100" b="1" spc="50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100" b="1" spc="50">
              <a:solidFill>
                <a:srgbClr val="CA5F14"/>
              </a:solidFill>
              <a:latin typeface="Arial"/>
              <a:cs typeface="Arial"/>
            </a:endParaRPr>
          </a:p>
          <a:p>
            <a:pPr marL="133350" marR="85090" indent="-133350">
              <a:lnSpc>
                <a:spcPts val="1315"/>
              </a:lnSpc>
            </a:pPr>
            <a:r>
              <a:rPr lang="en-US" sz="1100" b="1" spc="10">
                <a:latin typeface="Arial"/>
                <a:cs typeface="Arial"/>
              </a:rPr>
              <a:t>Anusha </a:t>
            </a:r>
            <a:r>
              <a:rPr lang="en-US" sz="1100" b="1" spc="15">
                <a:latin typeface="Arial"/>
                <a:cs typeface="Arial"/>
              </a:rPr>
              <a:t>Thomas, MBBS</a:t>
            </a:r>
            <a:r>
              <a:rPr lang="en-US" sz="1100" spc="15">
                <a:latin typeface="Arial"/>
                <a:cs typeface="Arial"/>
              </a:rPr>
              <a:t>, Assistant Professor, GHN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896A70B5-CF32-4C37-A45F-0F0016DF4C72}"/>
              </a:ext>
            </a:extLst>
          </p:cNvPr>
          <p:cNvSpPr/>
          <p:nvPr/>
        </p:nvSpPr>
        <p:spPr>
          <a:xfrm>
            <a:off x="1752599" y="2466975"/>
            <a:ext cx="5112015" cy="178341"/>
          </a:xfrm>
          <a:custGeom>
            <a:avLst/>
            <a:gdLst/>
            <a:ahLst/>
            <a:cxnLst/>
            <a:rect l="l" t="t" r="r" b="b"/>
            <a:pathLst>
              <a:path w="4724400" h="200025">
                <a:moveTo>
                  <a:pt x="4724400" y="0"/>
                </a:moveTo>
                <a:lnTo>
                  <a:pt x="0" y="0"/>
                </a:lnTo>
                <a:lnTo>
                  <a:pt x="0" y="199644"/>
                </a:lnTo>
                <a:lnTo>
                  <a:pt x="4724400" y="199644"/>
                </a:lnTo>
                <a:lnTo>
                  <a:pt x="4724400" y="0"/>
                </a:lnTo>
                <a:close/>
              </a:path>
            </a:pathLst>
          </a:custGeom>
          <a:solidFill>
            <a:srgbClr val="CA5F14"/>
          </a:solidFill>
        </p:spPr>
        <p:txBody>
          <a:bodyPr wrap="square" lIns="0" tIns="0" rIns="0" bIns="0" rtlCol="0"/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(Raffle Prize Giveaway)</a:t>
            </a:r>
            <a:endParaRPr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E4EFBACD-0630-4877-9004-943B3E04FF4D}"/>
              </a:ext>
            </a:extLst>
          </p:cNvPr>
          <p:cNvSpPr txBox="1"/>
          <p:nvPr/>
        </p:nvSpPr>
        <p:spPr>
          <a:xfrm>
            <a:off x="1821915" y="6145442"/>
            <a:ext cx="4528185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Renal </a:t>
            </a:r>
            <a:r>
              <a:rPr lang="en-US" sz="1100" b="1" spc="50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100" b="1" spc="50">
              <a:solidFill>
                <a:srgbClr val="CA5F14"/>
              </a:solidFill>
              <a:latin typeface="Arial"/>
              <a:cs typeface="Arial"/>
            </a:endParaRPr>
          </a:p>
          <a:p>
            <a:pPr marL="133350" marR="85090" indent="-133350">
              <a:lnSpc>
                <a:spcPct val="100000"/>
              </a:lnSpc>
              <a:spcBef>
                <a:spcPts val="5"/>
              </a:spcBef>
            </a:pPr>
            <a:r>
              <a:rPr lang="en-US" sz="1100" b="1" spc="25">
                <a:latin typeface="Arial"/>
                <a:cs typeface="Arial"/>
              </a:rPr>
              <a:t>Ala </a:t>
            </a:r>
            <a:r>
              <a:rPr lang="en-US" sz="1100" b="1" spc="45" err="1">
                <a:latin typeface="Arial"/>
                <a:cs typeface="Arial"/>
              </a:rPr>
              <a:t>Abudayyeh</a:t>
            </a:r>
            <a:r>
              <a:rPr lang="en-US" sz="1100" b="1" spc="45">
                <a:latin typeface="Arial"/>
                <a:cs typeface="Arial"/>
              </a:rPr>
              <a:t>, </a:t>
            </a:r>
            <a:r>
              <a:rPr lang="en-US" sz="1100" b="1" spc="35">
                <a:latin typeface="Arial"/>
                <a:cs typeface="Arial"/>
              </a:rPr>
              <a:t>MD</a:t>
            </a:r>
            <a:r>
              <a:rPr lang="en-US" sz="1100" spc="35">
                <a:latin typeface="Arial"/>
                <a:cs typeface="Arial"/>
              </a:rPr>
              <a:t>, </a:t>
            </a:r>
            <a:r>
              <a:rPr lang="en-US" sz="1100" spc="50">
                <a:latin typeface="Arial"/>
                <a:cs typeface="Arial"/>
              </a:rPr>
              <a:t>Associate Professor,</a:t>
            </a:r>
            <a:r>
              <a:rPr lang="en-US" sz="1100" spc="60">
                <a:latin typeface="Arial"/>
                <a:cs typeface="Arial"/>
              </a:rPr>
              <a:t> </a:t>
            </a:r>
            <a:r>
              <a:rPr lang="en-US" sz="1100" spc="50">
                <a:latin typeface="Arial"/>
                <a:cs typeface="Arial"/>
              </a:rPr>
              <a:t>Nephrology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50BCF199-A023-47BE-BFB4-5B4D68BABB70}"/>
              </a:ext>
            </a:extLst>
          </p:cNvPr>
          <p:cNvSpPr txBox="1"/>
          <p:nvPr/>
        </p:nvSpPr>
        <p:spPr>
          <a:xfrm>
            <a:off x="1821914" y="6680135"/>
            <a:ext cx="4528185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Rheumatologic</a:t>
            </a:r>
            <a:r>
              <a:rPr lang="en-US" sz="1100" b="1" spc="7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lang="en-US" sz="1100" b="1" spc="40" err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lang="en-US" sz="1100" b="1" spc="50">
              <a:solidFill>
                <a:srgbClr val="CA5F14"/>
              </a:solidFill>
              <a:latin typeface="Arial"/>
              <a:cs typeface="Arial"/>
            </a:endParaRPr>
          </a:p>
          <a:p>
            <a:pPr marL="133350" marR="85090" indent="-133350">
              <a:lnSpc>
                <a:spcPct val="100000"/>
              </a:lnSpc>
            </a:pPr>
            <a:r>
              <a:rPr lang="en-US" sz="1100" b="1" spc="50" err="1">
                <a:latin typeface="Arial"/>
                <a:cs typeface="Arial"/>
              </a:rPr>
              <a:t>Huifang</a:t>
            </a:r>
            <a:r>
              <a:rPr lang="en-US" sz="1100" b="1" spc="50">
                <a:latin typeface="Arial"/>
                <a:cs typeface="Arial"/>
              </a:rPr>
              <a:t> </a:t>
            </a:r>
            <a:r>
              <a:rPr lang="en-US" sz="1100" b="1" spc="35">
                <a:latin typeface="Arial"/>
                <a:cs typeface="Arial"/>
              </a:rPr>
              <a:t>Lu, MD</a:t>
            </a:r>
            <a:r>
              <a:rPr lang="en-US" sz="1100" spc="35">
                <a:latin typeface="Arial"/>
                <a:cs typeface="Arial"/>
              </a:rPr>
              <a:t>, </a:t>
            </a:r>
            <a:r>
              <a:rPr lang="en-US" sz="1100" spc="50">
                <a:latin typeface="Arial"/>
                <a:cs typeface="Arial"/>
              </a:rPr>
              <a:t>Professor,</a:t>
            </a:r>
            <a:r>
              <a:rPr lang="en-US" sz="1100" spc="245">
                <a:latin typeface="Arial"/>
                <a:cs typeface="Arial"/>
              </a:rPr>
              <a:t> </a:t>
            </a:r>
            <a:r>
              <a:rPr lang="en-US" sz="1100" spc="50">
                <a:latin typeface="Arial"/>
                <a:cs typeface="Arial"/>
              </a:rPr>
              <a:t>Rheumatology</a:t>
            </a:r>
            <a:endParaRPr lang="en-US" sz="1100">
              <a:latin typeface="Arial"/>
              <a:cs typeface="Arial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CDD94086-C98A-443D-B2EE-A8080E031A67}"/>
              </a:ext>
            </a:extLst>
          </p:cNvPr>
          <p:cNvSpPr txBox="1"/>
          <p:nvPr/>
        </p:nvSpPr>
        <p:spPr>
          <a:xfrm>
            <a:off x="1821913" y="7184945"/>
            <a:ext cx="4528185" cy="1801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lang="en-US" sz="1100" b="1" spc="50">
                <a:solidFill>
                  <a:srgbClr val="CA5F14"/>
                </a:solidFill>
                <a:latin typeface="Arial"/>
                <a:cs typeface="Arial"/>
              </a:rPr>
              <a:t>Panel Discussion Q&amp;A</a:t>
            </a: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36A85333-C684-491A-ABFC-04FE5A0E7470}"/>
              </a:ext>
            </a:extLst>
          </p:cNvPr>
          <p:cNvSpPr/>
          <p:nvPr/>
        </p:nvSpPr>
        <p:spPr>
          <a:xfrm>
            <a:off x="1734131" y="7491799"/>
            <a:ext cx="5112016" cy="216444"/>
          </a:xfrm>
          <a:custGeom>
            <a:avLst/>
            <a:gdLst/>
            <a:ahLst/>
            <a:cxnLst/>
            <a:rect l="l" t="t" r="r" b="b"/>
            <a:pathLst>
              <a:path w="4724400" h="200025">
                <a:moveTo>
                  <a:pt x="4724400" y="0"/>
                </a:moveTo>
                <a:lnTo>
                  <a:pt x="0" y="0"/>
                </a:lnTo>
                <a:lnTo>
                  <a:pt x="0" y="199644"/>
                </a:lnTo>
                <a:lnTo>
                  <a:pt x="4724400" y="199644"/>
                </a:lnTo>
                <a:lnTo>
                  <a:pt x="4724400" y="0"/>
                </a:lnTo>
                <a:close/>
              </a:path>
            </a:pathLst>
          </a:custGeom>
          <a:solidFill>
            <a:srgbClr val="CA5F14"/>
          </a:solidFill>
        </p:spPr>
        <p:txBody>
          <a:bodyPr wrap="square" lIns="0" tIns="0" rIns="0" bIns="0" rtlCol="0"/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Break (Raffle Prize Giveaway for IOTOX question review)</a:t>
            </a:r>
            <a:endParaRPr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697" y="1941069"/>
            <a:ext cx="10902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>
                <a:latin typeface="Arial"/>
                <a:cs typeface="Arial"/>
              </a:rPr>
              <a:t>12:55</a:t>
            </a:r>
            <a:r>
              <a:rPr lang="en-US" sz="1100" spc="25">
                <a:latin typeface="Arial"/>
                <a:cs typeface="Arial"/>
              </a:rPr>
              <a:t>-</a:t>
            </a:r>
            <a:r>
              <a:rPr sz="1100" spc="25">
                <a:latin typeface="Arial"/>
                <a:cs typeface="Arial"/>
              </a:rPr>
              <a:t>1:00</a:t>
            </a:r>
            <a:r>
              <a:rPr sz="1100" spc="-35">
                <a:latin typeface="Arial"/>
                <a:cs typeface="Arial"/>
              </a:rPr>
              <a:t> </a:t>
            </a:r>
            <a:r>
              <a:rPr sz="1100" spc="2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2183" y="1515873"/>
            <a:ext cx="5594350" cy="783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>
                <a:solidFill>
                  <a:srgbClr val="F0B434"/>
                </a:solidFill>
                <a:latin typeface="Arial Black"/>
                <a:cs typeface="Arial Black"/>
              </a:rPr>
              <a:t>Session 2: Multidisciplinary Management of irAEs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ts val="1310"/>
              </a:lnSpc>
              <a:spcBef>
                <a:spcPts val="143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Introduction </a:t>
            </a:r>
            <a:r>
              <a:rPr sz="1100" b="1" spc="25">
                <a:solidFill>
                  <a:srgbClr val="CA5F14"/>
                </a:solidFill>
                <a:latin typeface="Arial"/>
                <a:cs typeface="Arial"/>
              </a:rPr>
              <a:t>of </a:t>
            </a:r>
            <a:r>
              <a:rPr sz="1100" b="1" spc="45">
                <a:solidFill>
                  <a:srgbClr val="CA5F14"/>
                </a:solidFill>
                <a:latin typeface="Arial"/>
                <a:cs typeface="Arial"/>
              </a:rPr>
              <a:t>Keynote</a:t>
            </a:r>
            <a:r>
              <a:rPr lang="en-US" sz="1100" b="1" spc="45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45">
                <a:solidFill>
                  <a:srgbClr val="CA5F14"/>
                </a:solidFill>
                <a:latin typeface="Arial"/>
                <a:cs typeface="Arial"/>
              </a:rPr>
              <a:t>Speaker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45">
                <a:latin typeface="Arial"/>
                <a:cs typeface="Arial"/>
              </a:rPr>
              <a:t>Bilal </a:t>
            </a:r>
            <a:r>
              <a:rPr sz="1100" b="1" spc="50">
                <a:latin typeface="Arial"/>
                <a:cs typeface="Arial"/>
              </a:rPr>
              <a:t>Siddiqui,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 </a:t>
            </a:r>
            <a:r>
              <a:rPr sz="1100" spc="50">
                <a:latin typeface="Arial"/>
                <a:cs typeface="Arial"/>
              </a:rPr>
              <a:t>Assistant Professor, Genitourinary </a:t>
            </a:r>
            <a:r>
              <a:rPr sz="1100" spc="45">
                <a:latin typeface="Arial"/>
                <a:cs typeface="Arial"/>
              </a:rPr>
              <a:t>Medical</a:t>
            </a:r>
            <a:r>
              <a:rPr sz="1100" spc="380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Oncology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697" y="2433339"/>
            <a:ext cx="1055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1:00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1:30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2194" y="2421128"/>
            <a:ext cx="5293358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b="1" spc="40">
                <a:solidFill>
                  <a:srgbClr val="CA5F14"/>
                </a:solidFill>
                <a:latin typeface="Arial"/>
                <a:cs typeface="Arial"/>
              </a:rPr>
              <a:t>Keynote </a:t>
            </a:r>
            <a:r>
              <a:rPr sz="1200" b="1" spc="50">
                <a:solidFill>
                  <a:srgbClr val="CA5F14"/>
                </a:solidFill>
                <a:latin typeface="Arial"/>
                <a:cs typeface="Arial"/>
              </a:rPr>
              <a:t>Speaker</a:t>
            </a:r>
            <a:r>
              <a:rPr sz="1200" b="1" spc="165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200" b="1" spc="50">
                <a:solidFill>
                  <a:srgbClr val="CA5F14"/>
                </a:solidFill>
                <a:latin typeface="Arial"/>
                <a:cs typeface="Arial"/>
              </a:rPr>
              <a:t>Presentation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05"/>
              </a:lnSpc>
            </a:pPr>
            <a:r>
              <a:rPr sz="1100" spc="45">
                <a:latin typeface="Arial"/>
                <a:cs typeface="Arial"/>
              </a:rPr>
              <a:t>Current </a:t>
            </a:r>
            <a:r>
              <a:rPr sz="1100" spc="50">
                <a:latin typeface="Arial"/>
                <a:cs typeface="Arial"/>
              </a:rPr>
              <a:t>Challenges </a:t>
            </a:r>
            <a:r>
              <a:rPr sz="1100" spc="25">
                <a:latin typeface="Arial"/>
                <a:cs typeface="Arial"/>
              </a:rPr>
              <a:t>in</a:t>
            </a:r>
            <a:r>
              <a:rPr sz="1100" spc="215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Treatment </a:t>
            </a:r>
            <a:r>
              <a:rPr sz="1100" spc="25">
                <a:latin typeface="Arial"/>
                <a:cs typeface="Arial"/>
              </a:rPr>
              <a:t>of </a:t>
            </a:r>
            <a:r>
              <a:rPr sz="1100" spc="45">
                <a:latin typeface="Arial"/>
                <a:cs typeface="Arial"/>
              </a:rPr>
              <a:t>irAEs </a:t>
            </a:r>
            <a:r>
              <a:rPr sz="1100" spc="35">
                <a:latin typeface="Arial"/>
                <a:cs typeface="Arial"/>
              </a:rPr>
              <a:t>and </a:t>
            </a:r>
            <a:r>
              <a:rPr sz="1100" spc="45">
                <a:latin typeface="Arial"/>
                <a:cs typeface="Arial"/>
              </a:rPr>
              <a:t>Future </a:t>
            </a:r>
            <a:r>
              <a:rPr sz="1100" spc="55">
                <a:latin typeface="Arial"/>
                <a:cs typeface="Arial"/>
              </a:rPr>
              <a:t>Directions</a:t>
            </a:r>
            <a:endParaRPr sz="1100">
              <a:latin typeface="Arial"/>
              <a:cs typeface="Arial"/>
            </a:endParaRPr>
          </a:p>
          <a:p>
            <a:pPr marL="12700" marR="631190">
              <a:lnSpc>
                <a:spcPts val="1300"/>
              </a:lnSpc>
              <a:spcBef>
                <a:spcPts val="55"/>
              </a:spcBef>
            </a:pPr>
            <a:r>
              <a:rPr sz="1100" b="1" spc="45">
                <a:latin typeface="Arial"/>
                <a:cs typeface="Arial"/>
              </a:rPr>
              <a:t>Julie </a:t>
            </a:r>
            <a:r>
              <a:rPr sz="1100" b="1" spc="50">
                <a:latin typeface="Arial"/>
                <a:cs typeface="Arial"/>
              </a:rPr>
              <a:t>Brahmer,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 </a:t>
            </a:r>
            <a:r>
              <a:rPr lang="en-US" sz="1100" spc="35">
                <a:latin typeface="Arial"/>
                <a:cs typeface="Arial"/>
              </a:rPr>
              <a:t>Professor, </a:t>
            </a:r>
            <a:r>
              <a:rPr sz="1100" spc="50">
                <a:latin typeface="Arial"/>
                <a:cs typeface="Arial"/>
              </a:rPr>
              <a:t>Director </a:t>
            </a:r>
            <a:r>
              <a:rPr sz="1100" spc="25">
                <a:latin typeface="Arial"/>
                <a:cs typeface="Arial"/>
              </a:rPr>
              <a:t>of </a:t>
            </a:r>
            <a:r>
              <a:rPr sz="1100" spc="40">
                <a:latin typeface="Arial"/>
                <a:cs typeface="Arial"/>
              </a:rPr>
              <a:t>the </a:t>
            </a:r>
            <a:r>
              <a:rPr sz="1100" spc="50">
                <a:latin typeface="Arial"/>
                <a:cs typeface="Arial"/>
              </a:rPr>
              <a:t>Thoracic</a:t>
            </a:r>
            <a:r>
              <a:rPr lang="en-US" sz="1100" spc="50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Oncology </a:t>
            </a:r>
            <a:r>
              <a:rPr sz="1100" spc="25">
                <a:latin typeface="Arial"/>
                <a:cs typeface="Arial"/>
              </a:rPr>
              <a:t>at </a:t>
            </a:r>
            <a:r>
              <a:rPr sz="1100" spc="45">
                <a:latin typeface="Arial"/>
                <a:cs typeface="Arial"/>
              </a:rPr>
              <a:t>Johns Hopkins Kimmel Cancer</a:t>
            </a:r>
            <a:r>
              <a:rPr lang="en-US" sz="1100" spc="45">
                <a:latin typeface="Arial"/>
                <a:cs typeface="Arial"/>
              </a:rPr>
              <a:t> </a:t>
            </a:r>
            <a:r>
              <a:rPr sz="1100" spc="55"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195" y="3247137"/>
            <a:ext cx="5694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kern="700">
                <a:solidFill>
                  <a:srgbClr val="CA5F14"/>
                </a:solidFill>
                <a:latin typeface="Arial"/>
                <a:cs typeface="Arial"/>
              </a:rPr>
              <a:t>Roundtable Case Discussion: Integration of IOTOX and Oncologic Care</a:t>
            </a:r>
            <a:endParaRPr sz="1200" kern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8119" y="3648966"/>
            <a:ext cx="5517371" cy="40658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105"/>
              </a:spcBef>
            </a:pPr>
            <a:r>
              <a:rPr lang="en-US" sz="1100" b="1" spc="15" dirty="0">
                <a:solidFill>
                  <a:srgbClr val="CA5F14"/>
                </a:solidFill>
                <a:latin typeface="Arial"/>
                <a:cs typeface="Arial"/>
              </a:rPr>
              <a:t>Introduction of Panelists</a:t>
            </a:r>
          </a:p>
          <a:p>
            <a:pPr marL="12700">
              <a:lnSpc>
                <a:spcPts val="1315"/>
              </a:lnSpc>
              <a:spcBef>
                <a:spcPts val="105"/>
              </a:spcBef>
            </a:pPr>
            <a:r>
              <a:rPr lang="en-US" sz="1100" b="1" spc="50" dirty="0">
                <a:latin typeface="Arial"/>
                <a:cs typeface="Arial"/>
              </a:rPr>
              <a:t>Yinghong </a:t>
            </a:r>
            <a:r>
              <a:rPr lang="en-US" sz="1100" b="1" spc="45" dirty="0">
                <a:latin typeface="Arial"/>
                <a:cs typeface="Arial"/>
              </a:rPr>
              <a:t>Wang, </a:t>
            </a:r>
            <a:r>
              <a:rPr lang="en-US" sz="1100" b="1" spc="35" dirty="0">
                <a:latin typeface="Arial"/>
                <a:cs typeface="Arial"/>
              </a:rPr>
              <a:t>MD, </a:t>
            </a:r>
            <a:r>
              <a:rPr lang="en-US" sz="1100" b="1" spc="40" dirty="0">
                <a:latin typeface="Arial"/>
                <a:cs typeface="Arial"/>
              </a:rPr>
              <a:t>PhD</a:t>
            </a:r>
          </a:p>
          <a:p>
            <a:pPr marL="12700">
              <a:lnSpc>
                <a:spcPts val="1315"/>
              </a:lnSpc>
              <a:spcBef>
                <a:spcPts val="105"/>
              </a:spcBef>
            </a:pPr>
            <a:endParaRPr lang="en-US" sz="1100" b="1" spc="15" dirty="0">
              <a:solidFill>
                <a:srgbClr val="CA5F14"/>
              </a:solidFill>
              <a:latin typeface="Arial"/>
              <a:cs typeface="Arial"/>
            </a:endParaRPr>
          </a:p>
          <a:p>
            <a:pPr marL="12700">
              <a:lnSpc>
                <a:spcPts val="1315"/>
              </a:lnSpc>
              <a:spcBef>
                <a:spcPts val="105"/>
              </a:spcBef>
            </a:pPr>
            <a:r>
              <a:rPr sz="1100" b="1" spc="15" dirty="0">
                <a:solidFill>
                  <a:srgbClr val="CA5F14"/>
                </a:solidFill>
                <a:latin typeface="Arial"/>
                <a:cs typeface="Arial"/>
              </a:rPr>
              <a:t>Case</a:t>
            </a:r>
            <a:r>
              <a:rPr sz="1100" b="1" spc="20" dirty="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CA5F14"/>
                </a:solidFill>
                <a:latin typeface="Arial"/>
                <a:cs typeface="Arial"/>
              </a:rPr>
              <a:t>Discussion:</a:t>
            </a:r>
            <a:endParaRPr sz="1100" dirty="0">
              <a:latin typeface="Arial"/>
              <a:cs typeface="Arial"/>
            </a:endParaRPr>
          </a:p>
          <a:p>
            <a:pPr marL="262890" indent="-137795">
              <a:lnSpc>
                <a:spcPts val="1300"/>
              </a:lnSpc>
              <a:buChar char="•"/>
              <a:tabLst>
                <a:tab pos="263525" algn="l"/>
              </a:tabLst>
            </a:pPr>
            <a:r>
              <a:rPr sz="1100" spc="50" dirty="0">
                <a:latin typeface="Arial"/>
                <a:cs typeface="Arial"/>
              </a:rPr>
              <a:t>Gastrointestinal</a:t>
            </a:r>
            <a:r>
              <a:rPr sz="1100" spc="80" dirty="0">
                <a:latin typeface="Arial"/>
                <a:cs typeface="Arial"/>
              </a:rPr>
              <a:t> </a:t>
            </a:r>
            <a:r>
              <a:rPr sz="1100" spc="55" dirty="0" err="1">
                <a:latin typeface="Arial"/>
                <a:cs typeface="Arial"/>
              </a:rPr>
              <a:t>irAEs</a:t>
            </a:r>
            <a:endParaRPr sz="1100" dirty="0">
              <a:latin typeface="Arial"/>
              <a:cs typeface="Arial"/>
            </a:endParaRPr>
          </a:p>
          <a:p>
            <a:pPr marL="262890" indent="-137795">
              <a:lnSpc>
                <a:spcPts val="1295"/>
              </a:lnSpc>
              <a:buChar char="•"/>
              <a:tabLst>
                <a:tab pos="263525" algn="l"/>
              </a:tabLst>
            </a:pPr>
            <a:r>
              <a:rPr sz="1100" spc="15" dirty="0">
                <a:latin typeface="Arial"/>
                <a:cs typeface="Arial"/>
              </a:rPr>
              <a:t>Pulmonary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5" dirty="0" err="1">
                <a:latin typeface="Arial"/>
                <a:cs typeface="Arial"/>
              </a:rPr>
              <a:t>irAEs</a:t>
            </a:r>
            <a:endParaRPr sz="1100" dirty="0">
              <a:latin typeface="Arial"/>
              <a:cs typeface="Arial"/>
            </a:endParaRPr>
          </a:p>
          <a:p>
            <a:pPr marL="262890" indent="-137795">
              <a:lnSpc>
                <a:spcPts val="1310"/>
              </a:lnSpc>
              <a:buChar char="•"/>
              <a:tabLst>
                <a:tab pos="263525" algn="l"/>
              </a:tabLst>
            </a:pPr>
            <a:r>
              <a:rPr sz="1100" spc="50" dirty="0">
                <a:latin typeface="Arial"/>
                <a:cs typeface="Arial"/>
              </a:rPr>
              <a:t>Neurologic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spc="55" dirty="0" err="1">
                <a:latin typeface="Arial"/>
                <a:cs typeface="Arial"/>
              </a:rPr>
              <a:t>irAEs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External</a:t>
            </a:r>
            <a:r>
              <a:rPr sz="1100" b="1" spc="90" dirty="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Panelists</a:t>
            </a:r>
            <a:endParaRPr sz="1100" dirty="0">
              <a:latin typeface="Arial"/>
              <a:cs typeface="Arial"/>
            </a:endParaRPr>
          </a:p>
          <a:p>
            <a:pPr marL="12700" marR="797560">
              <a:lnSpc>
                <a:spcPts val="1310"/>
              </a:lnSpc>
              <a:spcBef>
                <a:spcPts val="40"/>
              </a:spcBef>
            </a:pPr>
            <a:r>
              <a:rPr sz="1100" b="1" spc="40" dirty="0">
                <a:latin typeface="Arial"/>
                <a:cs typeface="Arial"/>
              </a:rPr>
              <a:t>John </a:t>
            </a:r>
            <a:r>
              <a:rPr sz="1100" b="1" spc="50" dirty="0">
                <a:latin typeface="Arial"/>
                <a:cs typeface="Arial"/>
              </a:rPr>
              <a:t>Thompson, </a:t>
            </a:r>
            <a:r>
              <a:rPr sz="1100" b="1" spc="35" dirty="0">
                <a:latin typeface="Arial"/>
                <a:cs typeface="Arial"/>
              </a:rPr>
              <a:t>MD, </a:t>
            </a:r>
            <a:r>
              <a:rPr lang="en-US" sz="1100" spc="35" dirty="0">
                <a:latin typeface="Arial"/>
                <a:cs typeface="Arial"/>
              </a:rPr>
              <a:t>Professor, </a:t>
            </a:r>
            <a:r>
              <a:rPr sz="1100" spc="40" dirty="0">
                <a:latin typeface="Arial"/>
                <a:cs typeface="Arial"/>
              </a:rPr>
              <a:t>Chair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40" dirty="0">
                <a:latin typeface="Arial"/>
                <a:cs typeface="Arial"/>
              </a:rPr>
              <a:t>NCCN </a:t>
            </a:r>
            <a:r>
              <a:rPr sz="1100" spc="50" dirty="0">
                <a:latin typeface="Arial"/>
                <a:cs typeface="Arial"/>
              </a:rPr>
              <a:t>Guidelines </a:t>
            </a:r>
            <a:r>
              <a:rPr sz="1100" spc="25" dirty="0">
                <a:latin typeface="Arial"/>
                <a:cs typeface="Arial"/>
              </a:rPr>
              <a:t>of</a:t>
            </a:r>
            <a:r>
              <a:rPr lang="en-US" sz="1100" spc="25" dirty="0">
                <a:latin typeface="Arial"/>
                <a:cs typeface="Arial"/>
              </a:rPr>
              <a:t> </a:t>
            </a:r>
            <a:r>
              <a:rPr sz="1100" spc="55" dirty="0">
                <a:latin typeface="Arial"/>
                <a:cs typeface="Arial"/>
              </a:rPr>
              <a:t>Management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50" dirty="0">
                <a:latin typeface="Arial"/>
                <a:cs typeface="Arial"/>
              </a:rPr>
              <a:t>Immunotherapy-related</a:t>
            </a:r>
            <a:r>
              <a:rPr sz="1100" spc="155" dirty="0">
                <a:latin typeface="Arial"/>
                <a:cs typeface="Arial"/>
              </a:rPr>
              <a:t> </a:t>
            </a:r>
            <a:r>
              <a:rPr lang="en-US" sz="1100" spc="155" dirty="0">
                <a:latin typeface="Arial"/>
                <a:cs typeface="Arial"/>
              </a:rPr>
              <a:t>T</a:t>
            </a:r>
            <a:r>
              <a:rPr sz="1100" spc="55" dirty="0">
                <a:latin typeface="Arial"/>
                <a:cs typeface="Arial"/>
              </a:rPr>
              <a:t>oxicities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ts val="1310"/>
              </a:lnSpc>
              <a:spcBef>
                <a:spcPts val="5"/>
              </a:spcBef>
            </a:pPr>
            <a:r>
              <a:rPr sz="1100" b="1" spc="40" dirty="0">
                <a:latin typeface="Arial"/>
                <a:cs typeface="Arial"/>
              </a:rPr>
              <a:t>Bryan </a:t>
            </a:r>
            <a:r>
              <a:rPr sz="1100" b="1" spc="45" dirty="0">
                <a:latin typeface="Arial"/>
                <a:cs typeface="Arial"/>
              </a:rPr>
              <a:t>James </a:t>
            </a:r>
            <a:r>
              <a:rPr sz="1100" b="1" spc="50" dirty="0">
                <a:latin typeface="Arial"/>
                <a:cs typeface="Arial"/>
              </a:rPr>
              <a:t>Schneider, </a:t>
            </a:r>
            <a:r>
              <a:rPr sz="1100" b="1" spc="35" dirty="0">
                <a:latin typeface="Arial"/>
                <a:cs typeface="Arial"/>
              </a:rPr>
              <a:t>MD, </a:t>
            </a:r>
            <a:r>
              <a:rPr sz="1100" spc="45" dirty="0">
                <a:latin typeface="Arial"/>
                <a:cs typeface="Arial"/>
              </a:rPr>
              <a:t>Clinical </a:t>
            </a:r>
            <a:r>
              <a:rPr sz="1100" spc="50" dirty="0">
                <a:latin typeface="Arial"/>
                <a:cs typeface="Arial"/>
              </a:rPr>
              <a:t>Professor, Co-chair, </a:t>
            </a:r>
            <a:r>
              <a:rPr sz="1100" spc="40" dirty="0">
                <a:latin typeface="Arial"/>
                <a:cs typeface="Arial"/>
              </a:rPr>
              <a:t>ASCO </a:t>
            </a:r>
            <a:r>
              <a:rPr sz="1100" spc="50" dirty="0">
                <a:latin typeface="Arial"/>
                <a:cs typeface="Arial"/>
              </a:rPr>
              <a:t>guidelines </a:t>
            </a:r>
            <a:br>
              <a:rPr lang="en-US" sz="1100" spc="50" dirty="0">
                <a:latin typeface="Arial"/>
                <a:cs typeface="Arial"/>
              </a:rPr>
            </a:br>
            <a:r>
              <a:rPr sz="1100" spc="25" dirty="0">
                <a:latin typeface="Arial"/>
                <a:cs typeface="Arial"/>
              </a:rPr>
              <a:t>on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the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management</a:t>
            </a:r>
            <a:r>
              <a:rPr sz="1100" spc="7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of</a:t>
            </a:r>
            <a:r>
              <a:rPr sz="1100" spc="11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adverse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events</a:t>
            </a:r>
            <a:r>
              <a:rPr sz="1100" spc="100" dirty="0">
                <a:latin typeface="Arial"/>
                <a:cs typeface="Arial"/>
              </a:rPr>
              <a:t> </a:t>
            </a:r>
            <a:r>
              <a:rPr sz="1100" spc="25" dirty="0">
                <a:latin typeface="Arial"/>
                <a:cs typeface="Arial"/>
              </a:rPr>
              <a:t>in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patients</a:t>
            </a:r>
            <a:r>
              <a:rPr sz="1100" spc="9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treated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40" dirty="0">
                <a:latin typeface="Arial"/>
                <a:cs typeface="Arial"/>
              </a:rPr>
              <a:t>with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ICIs</a:t>
            </a: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1100" dirty="0">
              <a:latin typeface="Arial"/>
              <a:cs typeface="Arial"/>
            </a:endParaRPr>
          </a:p>
          <a:p>
            <a:pPr marL="12700" marR="83185">
              <a:lnSpc>
                <a:spcPts val="1310"/>
              </a:lnSpc>
              <a:spcBef>
                <a:spcPts val="5"/>
              </a:spcBef>
            </a:pPr>
            <a:r>
              <a:rPr sz="1100" b="1" spc="50" dirty="0">
                <a:latin typeface="Arial"/>
                <a:cs typeface="Arial"/>
              </a:rPr>
              <a:t>Michel Obeid, </a:t>
            </a:r>
            <a:r>
              <a:rPr sz="1100" b="1" spc="35" dirty="0">
                <a:latin typeface="Arial"/>
                <a:cs typeface="Arial"/>
              </a:rPr>
              <a:t>MD, </a:t>
            </a:r>
            <a:r>
              <a:rPr sz="1100" b="1" spc="40" dirty="0">
                <a:latin typeface="Arial"/>
                <a:cs typeface="Arial"/>
              </a:rPr>
              <a:t>PhD</a:t>
            </a:r>
            <a:r>
              <a:rPr sz="1100" spc="40" dirty="0">
                <a:latin typeface="Arial"/>
                <a:cs typeface="Arial"/>
              </a:rPr>
              <a:t>, </a:t>
            </a:r>
            <a:r>
              <a:rPr sz="1100" spc="45" dirty="0">
                <a:latin typeface="Arial"/>
                <a:cs typeface="Arial"/>
              </a:rPr>
              <a:t>Deputy </a:t>
            </a:r>
            <a:r>
              <a:rPr sz="1100" spc="50" dirty="0">
                <a:latin typeface="Arial"/>
                <a:cs typeface="Arial"/>
              </a:rPr>
              <a:t>Physician, Responsible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40" dirty="0">
                <a:latin typeface="Arial"/>
                <a:cs typeface="Arial"/>
              </a:rPr>
              <a:t>LCIT </a:t>
            </a:r>
            <a:r>
              <a:rPr sz="1100" spc="55" dirty="0">
                <a:latin typeface="Arial"/>
                <a:cs typeface="Arial"/>
              </a:rPr>
              <a:t>(Lausanne  </a:t>
            </a:r>
            <a:r>
              <a:rPr sz="1100" spc="45" dirty="0">
                <a:latin typeface="Arial"/>
                <a:cs typeface="Arial"/>
              </a:rPr>
              <a:t>Center </a:t>
            </a:r>
            <a:r>
              <a:rPr sz="1100" spc="25" dirty="0">
                <a:latin typeface="Arial"/>
                <a:cs typeface="Arial"/>
              </a:rPr>
              <a:t>of </a:t>
            </a:r>
            <a:r>
              <a:rPr sz="1100" spc="50" dirty="0">
                <a:latin typeface="Arial"/>
                <a:cs typeface="Arial"/>
              </a:rPr>
              <a:t>Immuno-oncology Toxicities), </a:t>
            </a:r>
            <a:r>
              <a:rPr sz="1100" spc="40" dirty="0">
                <a:latin typeface="Arial"/>
                <a:cs typeface="Arial"/>
              </a:rPr>
              <a:t>ESMO </a:t>
            </a:r>
            <a:r>
              <a:rPr sz="1100" spc="50" dirty="0">
                <a:latin typeface="Arial"/>
                <a:cs typeface="Arial"/>
              </a:rPr>
              <a:t>guideline</a:t>
            </a:r>
            <a:r>
              <a:rPr sz="1100" spc="55" dirty="0">
                <a:latin typeface="Arial"/>
                <a:cs typeface="Arial"/>
              </a:rPr>
              <a:t> panel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Internal</a:t>
            </a:r>
            <a:r>
              <a:rPr sz="1100" b="1" spc="65" dirty="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Panelists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spc="45" dirty="0">
                <a:latin typeface="Arial"/>
                <a:cs typeface="Arial"/>
              </a:rPr>
              <a:t>Bilal </a:t>
            </a:r>
            <a:r>
              <a:rPr sz="1100" b="1" spc="50" dirty="0">
                <a:latin typeface="Arial"/>
                <a:cs typeface="Arial"/>
              </a:rPr>
              <a:t>Siddiqui, </a:t>
            </a:r>
            <a:r>
              <a:rPr sz="1100" b="1" spc="35" dirty="0">
                <a:latin typeface="Arial"/>
                <a:cs typeface="Arial"/>
              </a:rPr>
              <a:t>MD, </a:t>
            </a:r>
            <a:r>
              <a:rPr sz="1100" spc="50" dirty="0">
                <a:latin typeface="Arial"/>
                <a:cs typeface="Arial"/>
              </a:rPr>
              <a:t>Assistant Professor, Genitourinary </a:t>
            </a:r>
            <a:r>
              <a:rPr sz="1100" spc="45" dirty="0">
                <a:latin typeface="Arial"/>
                <a:cs typeface="Arial"/>
              </a:rPr>
              <a:t>Medical </a:t>
            </a:r>
            <a:r>
              <a:rPr sz="1100" spc="50" dirty="0">
                <a:latin typeface="Arial"/>
                <a:cs typeface="Arial"/>
              </a:rPr>
              <a:t>Oncology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40" dirty="0" err="1">
                <a:latin typeface="Arial"/>
                <a:cs typeface="Arial"/>
              </a:rPr>
              <a:t>Amishi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45" dirty="0">
                <a:latin typeface="Arial"/>
                <a:cs typeface="Arial"/>
              </a:rPr>
              <a:t>Shah, </a:t>
            </a:r>
            <a:r>
              <a:rPr sz="1100" b="1" spc="40" dirty="0">
                <a:latin typeface="Arial"/>
                <a:cs typeface="Arial"/>
              </a:rPr>
              <a:t>MD</a:t>
            </a:r>
            <a:r>
              <a:rPr sz="1100" spc="40" dirty="0">
                <a:latin typeface="Arial"/>
                <a:cs typeface="Arial"/>
              </a:rPr>
              <a:t>, </a:t>
            </a:r>
            <a:r>
              <a:rPr sz="1100" spc="50" dirty="0">
                <a:latin typeface="Arial"/>
                <a:cs typeface="Arial"/>
              </a:rPr>
              <a:t>Associate Professor, Genitourinary </a:t>
            </a:r>
            <a:r>
              <a:rPr sz="1100" spc="45" dirty="0">
                <a:latin typeface="Arial"/>
                <a:cs typeface="Arial"/>
              </a:rPr>
              <a:t>Medical</a:t>
            </a:r>
            <a:r>
              <a:rPr lang="en-US" sz="1100" spc="45" dirty="0">
                <a:latin typeface="Arial"/>
                <a:cs typeface="Arial"/>
              </a:rPr>
              <a:t> </a:t>
            </a:r>
            <a:r>
              <a:rPr sz="1100" spc="50" dirty="0">
                <a:latin typeface="Arial"/>
                <a:cs typeface="Arial"/>
              </a:rPr>
              <a:t>Oncology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15" dirty="0">
                <a:latin typeface="Arial"/>
                <a:cs typeface="Arial"/>
              </a:rPr>
              <a:t>Jennifer Leigh McQuade, MD</a:t>
            </a:r>
            <a:r>
              <a:rPr sz="1100" spc="15" dirty="0">
                <a:latin typeface="Arial"/>
                <a:cs typeface="Arial"/>
              </a:rPr>
              <a:t>, Assistant Professor, Melanoma Medical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Oncology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882064"/>
            <a:ext cx="1024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2:30-2:45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8660574"/>
            <a:ext cx="7772400" cy="1391920"/>
            <a:chOff x="0" y="8660574"/>
            <a:chExt cx="7772400" cy="1391920"/>
          </a:xfrm>
        </p:grpSpPr>
        <p:sp>
          <p:nvSpPr>
            <p:cNvPr id="11" name="object 11"/>
            <p:cNvSpPr/>
            <p:nvPr/>
          </p:nvSpPr>
          <p:spPr>
            <a:xfrm>
              <a:off x="0" y="8714549"/>
              <a:ext cx="7772400" cy="1337945"/>
            </a:xfrm>
            <a:custGeom>
              <a:avLst/>
              <a:gdLst/>
              <a:ahLst/>
              <a:cxnLst/>
              <a:rect l="l" t="t" r="r" b="b"/>
              <a:pathLst>
                <a:path w="7772400" h="1337945">
                  <a:moveTo>
                    <a:pt x="0" y="1337520"/>
                  </a:moveTo>
                  <a:lnTo>
                    <a:pt x="7772405" y="1337520"/>
                  </a:lnTo>
                  <a:lnTo>
                    <a:pt x="7772405" y="0"/>
                  </a:lnTo>
                  <a:lnTo>
                    <a:pt x="0" y="0"/>
                  </a:lnTo>
                  <a:lnTo>
                    <a:pt x="0" y="1337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799" y="9037319"/>
              <a:ext cx="1476755" cy="716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660574"/>
              <a:ext cx="7772400" cy="53975"/>
            </a:xfrm>
            <a:custGeom>
              <a:avLst/>
              <a:gdLst/>
              <a:ahLst/>
              <a:cxnLst/>
              <a:rect l="l" t="t" r="r" b="b"/>
              <a:pathLst>
                <a:path w="7772400" h="53975">
                  <a:moveTo>
                    <a:pt x="0" y="0"/>
                  </a:moveTo>
                  <a:lnTo>
                    <a:pt x="0" y="53975"/>
                  </a:lnTo>
                  <a:lnTo>
                    <a:pt x="7772400" y="53975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5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0" y="0"/>
            <a:ext cx="7772400" cy="1245870"/>
            <a:chOff x="0" y="0"/>
            <a:chExt cx="7772400" cy="124587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7772400" cy="121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1" y="1191450"/>
              <a:ext cx="7771765" cy="53975"/>
            </a:xfrm>
            <a:custGeom>
              <a:avLst/>
              <a:gdLst/>
              <a:ahLst/>
              <a:cxnLst/>
              <a:rect l="l" t="t" r="r" b="b"/>
              <a:pathLst>
                <a:path w="7771765" h="53975">
                  <a:moveTo>
                    <a:pt x="0" y="53975"/>
                  </a:moveTo>
                  <a:lnTo>
                    <a:pt x="7771638" y="53975"/>
                  </a:lnTo>
                  <a:lnTo>
                    <a:pt x="7771638" y="0"/>
                  </a:lnTo>
                  <a:lnTo>
                    <a:pt x="0" y="0"/>
                  </a:lnTo>
                  <a:lnTo>
                    <a:pt x="0" y="53975"/>
                  </a:lnTo>
                  <a:close/>
                </a:path>
              </a:pathLst>
            </a:custGeom>
            <a:solidFill>
              <a:srgbClr val="CA5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752600" y="7916354"/>
            <a:ext cx="4724400" cy="200025"/>
          </a:xfrm>
          <a:custGeom>
            <a:avLst/>
            <a:gdLst/>
            <a:ahLst/>
            <a:cxnLst/>
            <a:rect l="l" t="t" r="r" b="b"/>
            <a:pathLst>
              <a:path w="4724400" h="200025">
                <a:moveTo>
                  <a:pt x="4724400" y="0"/>
                </a:moveTo>
                <a:lnTo>
                  <a:pt x="0" y="0"/>
                </a:lnTo>
                <a:lnTo>
                  <a:pt x="0" y="199644"/>
                </a:lnTo>
                <a:lnTo>
                  <a:pt x="4724400" y="199644"/>
                </a:lnTo>
                <a:lnTo>
                  <a:pt x="4724400" y="0"/>
                </a:lnTo>
                <a:close/>
              </a:path>
            </a:pathLst>
          </a:custGeom>
          <a:solidFill>
            <a:srgbClr val="CA5F14"/>
          </a:solidFill>
        </p:spPr>
        <p:txBody>
          <a:bodyPr wrap="square" lIns="0" tIns="0" rIns="0" bIns="0" rtlCol="0"/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(Raffle Prize Giveaway)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538515" y="305816"/>
            <a:ext cx="17195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/>
              <a:t>IOTOX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66681" y="384060"/>
            <a:ext cx="8191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Clinical  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Education  </a:t>
            </a: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Sym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po</a:t>
            </a: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si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um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D735B2EF-78C5-469E-A5E9-4A7EA50D15E2}"/>
              </a:ext>
            </a:extLst>
          </p:cNvPr>
          <p:cNvSpPr txBox="1"/>
          <p:nvPr/>
        </p:nvSpPr>
        <p:spPr>
          <a:xfrm>
            <a:off x="380697" y="3646646"/>
            <a:ext cx="1055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1:30</a:t>
            </a:r>
            <a:r>
              <a:rPr lang="en-US" sz="1100" spc="50">
                <a:latin typeface="Arial"/>
                <a:cs typeface="Arial"/>
              </a:rPr>
              <a:t>-1</a:t>
            </a:r>
            <a:r>
              <a:rPr sz="1100" spc="50">
                <a:latin typeface="Arial"/>
                <a:cs typeface="Arial"/>
              </a:rPr>
              <a:t>:3</a:t>
            </a:r>
            <a:r>
              <a:rPr lang="en-US" sz="1100" spc="50">
                <a:latin typeface="Arial"/>
                <a:cs typeface="Arial"/>
              </a:rPr>
              <a:t>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F4660478-2293-486A-A658-9D73EBF0C18A}"/>
              </a:ext>
            </a:extLst>
          </p:cNvPr>
          <p:cNvSpPr txBox="1"/>
          <p:nvPr/>
        </p:nvSpPr>
        <p:spPr>
          <a:xfrm>
            <a:off x="376633" y="4165369"/>
            <a:ext cx="1055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1:3</a:t>
            </a:r>
            <a:r>
              <a:rPr lang="en-US" sz="1100" spc="50">
                <a:latin typeface="Arial"/>
                <a:cs typeface="Arial"/>
              </a:rPr>
              <a:t>5-</a:t>
            </a:r>
            <a:r>
              <a:rPr sz="1100" spc="50">
                <a:latin typeface="Arial"/>
                <a:cs typeface="Arial"/>
              </a:rPr>
              <a:t>2:30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05D9FFA0-D917-4471-AE69-FDE25ECB3E21}"/>
              </a:ext>
            </a:extLst>
          </p:cNvPr>
          <p:cNvSpPr/>
          <p:nvPr/>
        </p:nvSpPr>
        <p:spPr>
          <a:xfrm>
            <a:off x="1619243" y="1626869"/>
            <a:ext cx="56213" cy="6455219"/>
          </a:xfrm>
          <a:custGeom>
            <a:avLst/>
            <a:gdLst/>
            <a:ahLst/>
            <a:cxnLst/>
            <a:rect l="l" t="t" r="r" b="b"/>
            <a:pathLst>
              <a:path h="6297930">
                <a:moveTo>
                  <a:pt x="0" y="0"/>
                </a:moveTo>
                <a:lnTo>
                  <a:pt x="0" y="6297307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688592"/>
            <a:ext cx="9683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2:45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2:50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55">
                <a:latin typeface="Arial"/>
                <a:cs typeface="Arial"/>
              </a:rPr>
              <a:t>pm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2055" y="1676400"/>
            <a:ext cx="546798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5">
                <a:solidFill>
                  <a:srgbClr val="CA5F14"/>
                </a:solidFill>
                <a:latin typeface="Arial"/>
                <a:cs typeface="Arial"/>
              </a:rPr>
              <a:t>Bridging </a:t>
            </a:r>
            <a:r>
              <a:rPr sz="1200" b="1" spc="10">
                <a:solidFill>
                  <a:srgbClr val="CA5F14"/>
                </a:solidFill>
                <a:latin typeface="Arial"/>
                <a:cs typeface="Arial"/>
              </a:rPr>
              <a:t>the </a:t>
            </a:r>
            <a:r>
              <a:rPr sz="1200" b="1" spc="20">
                <a:solidFill>
                  <a:srgbClr val="CA5F14"/>
                </a:solidFill>
                <a:latin typeface="Arial"/>
                <a:cs typeface="Arial"/>
              </a:rPr>
              <a:t>Spectrum </a:t>
            </a:r>
            <a:r>
              <a:rPr sz="1200" b="1" spc="10">
                <a:solidFill>
                  <a:srgbClr val="CA5F14"/>
                </a:solidFill>
                <a:latin typeface="Arial"/>
                <a:cs typeface="Arial"/>
              </a:rPr>
              <a:t>of </a:t>
            </a:r>
            <a:r>
              <a:rPr sz="1200" b="1" spc="15">
                <a:solidFill>
                  <a:srgbClr val="CA5F14"/>
                </a:solidFill>
                <a:latin typeface="Arial"/>
                <a:cs typeface="Arial"/>
              </a:rPr>
              <a:t>Care: </a:t>
            </a:r>
            <a:r>
              <a:rPr sz="1200" b="1" spc="10">
                <a:solidFill>
                  <a:srgbClr val="CA5F14"/>
                </a:solidFill>
                <a:latin typeface="Arial"/>
                <a:cs typeface="Arial"/>
              </a:rPr>
              <a:t>IOTOX </a:t>
            </a:r>
            <a:r>
              <a:rPr sz="1200" b="1" spc="15">
                <a:solidFill>
                  <a:srgbClr val="CA5F14"/>
                </a:solidFill>
                <a:latin typeface="Arial"/>
                <a:cs typeface="Arial"/>
              </a:rPr>
              <a:t>and Advanced-Practice</a:t>
            </a:r>
            <a:r>
              <a:rPr sz="1200" b="1" spc="7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200" b="1" spc="20">
                <a:solidFill>
                  <a:srgbClr val="CA5F14"/>
                </a:solidFill>
                <a:latin typeface="Arial"/>
                <a:cs typeface="Arial"/>
              </a:rPr>
              <a:t>Providers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  <a:spcBef>
                <a:spcPts val="25"/>
              </a:spcBef>
            </a:pPr>
            <a:r>
              <a:rPr sz="1100" spc="50">
                <a:latin typeface="Arial"/>
                <a:cs typeface="Arial"/>
              </a:rPr>
              <a:t>Introduction </a:t>
            </a:r>
            <a:r>
              <a:rPr sz="1100" spc="25">
                <a:latin typeface="Arial"/>
                <a:cs typeface="Arial"/>
              </a:rPr>
              <a:t>by </a:t>
            </a:r>
            <a:r>
              <a:rPr sz="1100" spc="50">
                <a:latin typeface="Arial"/>
                <a:cs typeface="Arial"/>
              </a:rPr>
              <a:t>moderator </a:t>
            </a:r>
            <a:r>
              <a:rPr sz="1100" b="1" spc="15">
                <a:latin typeface="Arial"/>
                <a:cs typeface="Arial"/>
              </a:rPr>
              <a:t>Conor Best, MD, </a:t>
            </a:r>
            <a:r>
              <a:rPr sz="1100" spc="15">
                <a:latin typeface="Arial"/>
                <a:cs typeface="Arial"/>
              </a:rPr>
              <a:t>Assistant</a:t>
            </a:r>
            <a:r>
              <a:rPr sz="1100" spc="140">
                <a:latin typeface="Arial"/>
                <a:cs typeface="Arial"/>
              </a:rPr>
              <a:t> </a:t>
            </a:r>
            <a:r>
              <a:rPr sz="1100" spc="15">
                <a:latin typeface="Arial"/>
                <a:cs typeface="Arial"/>
              </a:rPr>
              <a:t>Professor,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spc="15">
                <a:latin typeface="Arial"/>
                <a:cs typeface="Arial"/>
              </a:rPr>
              <a:t>Endocrine Neoplasia </a:t>
            </a:r>
            <a:r>
              <a:rPr sz="1100">
                <a:latin typeface="Arial"/>
                <a:cs typeface="Arial"/>
              </a:rPr>
              <a:t>&amp; </a:t>
            </a:r>
            <a:r>
              <a:rPr sz="1100" spc="10">
                <a:latin typeface="Arial"/>
                <a:cs typeface="Arial"/>
              </a:rPr>
              <a:t>HD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372" y="2362200"/>
            <a:ext cx="1055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2:50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3:00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2055" y="2362200"/>
            <a:ext cx="4807341" cy="37895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Internal Medicine Division Presentation  </a:t>
            </a:r>
            <a:endParaRPr lang="en-US" sz="1100" b="1" spc="50">
              <a:solidFill>
                <a:srgbClr val="CA5F14"/>
              </a:solidFill>
              <a:latin typeface="Arial"/>
              <a:cs typeface="Arial"/>
            </a:endParaRPr>
          </a:p>
          <a:p>
            <a:pPr marL="12700" marR="5080">
              <a:lnSpc>
                <a:spcPts val="1310"/>
              </a:lnSpc>
              <a:spcBef>
                <a:spcPts val="155"/>
              </a:spcBef>
            </a:pPr>
            <a:r>
              <a:rPr sz="1100" b="1" spc="40">
                <a:latin typeface="Arial"/>
                <a:cs typeface="Arial"/>
              </a:rPr>
              <a:t>Alice </a:t>
            </a:r>
            <a:r>
              <a:rPr sz="1100" b="1" spc="45">
                <a:latin typeface="Arial"/>
                <a:cs typeface="Arial"/>
              </a:rPr>
              <a:t>Saji, </a:t>
            </a:r>
            <a:r>
              <a:rPr sz="1100" spc="35">
                <a:latin typeface="Arial"/>
                <a:cs typeface="Arial"/>
              </a:rPr>
              <a:t>APRN,</a:t>
            </a:r>
            <a:r>
              <a:rPr sz="1100" spc="285">
                <a:latin typeface="Arial"/>
                <a:cs typeface="Arial"/>
              </a:rPr>
              <a:t> </a:t>
            </a:r>
            <a:r>
              <a:rPr lang="en-US" sz="1100" spc="50">
                <a:latin typeface="Arial"/>
                <a:cs typeface="Arial"/>
              </a:rPr>
              <a:t>GHN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372" y="2891518"/>
            <a:ext cx="1055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3:00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3:10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055" y="2891518"/>
            <a:ext cx="5605780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>
                <a:solidFill>
                  <a:srgbClr val="CA5F14"/>
                </a:solidFill>
                <a:latin typeface="Arial"/>
                <a:cs typeface="Arial"/>
              </a:rPr>
              <a:t>Cancer </a:t>
            </a: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Medicine Division</a:t>
            </a:r>
            <a:r>
              <a:rPr sz="1100" b="1" spc="18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Presentation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100" b="1">
                <a:latin typeface="Arial"/>
                <a:cs typeface="Arial"/>
              </a:rPr>
              <a:t>Anishia Rawther-Karedath</a:t>
            </a:r>
            <a:r>
              <a:rPr sz="1100">
                <a:latin typeface="Arial"/>
                <a:cs typeface="Arial"/>
              </a:rPr>
              <a:t>, Supervisor, APRN, Genitourinary Medical Oncology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4231" y="3386732"/>
            <a:ext cx="10248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>
                <a:latin typeface="Arial"/>
                <a:cs typeface="Arial"/>
              </a:rPr>
              <a:t>3:10-3:20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1915" y="3386732"/>
            <a:ext cx="1675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>
                <a:solidFill>
                  <a:srgbClr val="CA5F14"/>
                </a:solidFill>
                <a:latin typeface="Arial"/>
                <a:cs typeface="Arial"/>
              </a:rPr>
              <a:t>Panel </a:t>
            </a: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Discussion</a:t>
            </a:r>
            <a:r>
              <a:rPr sz="1100" b="1" spc="10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40">
                <a:solidFill>
                  <a:srgbClr val="CA5F14"/>
                </a:solidFill>
                <a:latin typeface="Arial"/>
                <a:cs typeface="Arial"/>
              </a:rPr>
              <a:t>Q&amp;A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3917157"/>
            <a:ext cx="10553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3:20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3:25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2183" y="3731229"/>
            <a:ext cx="52990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>
                <a:solidFill>
                  <a:srgbClr val="CA5F14"/>
                </a:solidFill>
                <a:latin typeface="Arial"/>
                <a:cs typeface="Arial"/>
              </a:rPr>
              <a:t>Inpatient Management of</a:t>
            </a:r>
            <a:r>
              <a:rPr sz="1200" b="1" spc="1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CA5F14"/>
                </a:solidFill>
                <a:latin typeface="Arial"/>
                <a:cs typeface="Arial"/>
              </a:rPr>
              <a:t>irAEs</a:t>
            </a:r>
            <a:endParaRPr sz="1200">
              <a:latin typeface="Arial"/>
              <a:cs typeface="Arial"/>
            </a:endParaRPr>
          </a:p>
          <a:p>
            <a:pPr marL="12700" marR="5080" indent="-635">
              <a:lnSpc>
                <a:spcPts val="1300"/>
              </a:lnSpc>
              <a:spcBef>
                <a:spcPts val="85"/>
              </a:spcBef>
            </a:pPr>
            <a:r>
              <a:rPr sz="1100" spc="50">
                <a:latin typeface="Arial"/>
                <a:cs typeface="Arial"/>
              </a:rPr>
              <a:t>Introduction </a:t>
            </a:r>
            <a:r>
              <a:rPr sz="1100" spc="25">
                <a:latin typeface="Arial"/>
                <a:cs typeface="Arial"/>
              </a:rPr>
              <a:t>by </a:t>
            </a:r>
            <a:r>
              <a:rPr sz="1100" spc="50">
                <a:latin typeface="Arial"/>
                <a:cs typeface="Arial"/>
              </a:rPr>
              <a:t>moderators </a:t>
            </a:r>
            <a:r>
              <a:rPr sz="1100" b="1" spc="45">
                <a:latin typeface="Arial"/>
                <a:cs typeface="Arial"/>
              </a:rPr>
              <a:t>Norman </a:t>
            </a:r>
            <a:r>
              <a:rPr sz="1100" b="1" spc="50">
                <a:latin typeface="Arial"/>
                <a:cs typeface="Arial"/>
              </a:rPr>
              <a:t>Brito-Dellan,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 </a:t>
            </a:r>
            <a:r>
              <a:rPr sz="1100" spc="50">
                <a:latin typeface="Arial"/>
                <a:cs typeface="Arial"/>
              </a:rPr>
              <a:t>Associate Professor,  </a:t>
            </a:r>
            <a:r>
              <a:rPr sz="1100" spc="35">
                <a:latin typeface="Arial"/>
                <a:cs typeface="Arial"/>
              </a:rPr>
              <a:t>and</a:t>
            </a:r>
            <a:r>
              <a:rPr sz="1100" spc="114">
                <a:latin typeface="Arial"/>
                <a:cs typeface="Arial"/>
              </a:rPr>
              <a:t> </a:t>
            </a:r>
            <a:r>
              <a:rPr sz="1100" b="1" spc="50">
                <a:latin typeface="Arial"/>
                <a:cs typeface="Arial"/>
              </a:rPr>
              <a:t>Maria</a:t>
            </a:r>
            <a:r>
              <a:rPr sz="1100" b="1" spc="85">
                <a:latin typeface="Arial"/>
                <a:cs typeface="Arial"/>
              </a:rPr>
              <a:t> </a:t>
            </a:r>
            <a:r>
              <a:rPr sz="1100" b="1" spc="45">
                <a:latin typeface="Arial"/>
                <a:cs typeface="Arial"/>
              </a:rPr>
              <a:t>Franco</a:t>
            </a:r>
            <a:r>
              <a:rPr sz="1100" b="1" spc="105">
                <a:latin typeface="Arial"/>
                <a:cs typeface="Arial"/>
              </a:rPr>
              <a:t> </a:t>
            </a:r>
            <a:r>
              <a:rPr sz="1100" b="1" spc="45">
                <a:latin typeface="Arial"/>
                <a:cs typeface="Arial"/>
              </a:rPr>
              <a:t>Vega,</a:t>
            </a:r>
            <a:r>
              <a:rPr sz="1100" b="1" spc="120">
                <a:latin typeface="Arial"/>
                <a:cs typeface="Arial"/>
              </a:rPr>
              <a:t>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</a:t>
            </a:r>
            <a:r>
              <a:rPr sz="1100" spc="105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Assistant</a:t>
            </a:r>
            <a:r>
              <a:rPr sz="1100" spc="105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Professor,</a:t>
            </a:r>
            <a:r>
              <a:rPr sz="1100" spc="7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both</a:t>
            </a:r>
            <a:r>
              <a:rPr sz="1100" spc="110">
                <a:latin typeface="Arial"/>
                <a:cs typeface="Arial"/>
              </a:rPr>
              <a:t> </a:t>
            </a:r>
            <a:r>
              <a:rPr sz="1100" spc="25">
                <a:latin typeface="Arial"/>
                <a:cs typeface="Arial"/>
              </a:rPr>
              <a:t>of</a:t>
            </a:r>
            <a:r>
              <a:rPr sz="1100" spc="10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Hospital</a:t>
            </a:r>
            <a:r>
              <a:rPr sz="1100" spc="130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640" y="4412512"/>
            <a:ext cx="10553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3:25</a:t>
            </a:r>
            <a:r>
              <a:rPr lang="en-US" sz="1100" spc="50">
                <a:latin typeface="Arial"/>
                <a:cs typeface="Arial"/>
              </a:rPr>
              <a:t>-</a:t>
            </a:r>
            <a:r>
              <a:rPr sz="1100" spc="50">
                <a:latin typeface="Arial"/>
                <a:cs typeface="Arial"/>
              </a:rPr>
              <a:t>3:35</a:t>
            </a:r>
            <a:r>
              <a:rPr sz="1100" spc="20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2324" y="4412512"/>
            <a:ext cx="5295900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Hospital</a:t>
            </a:r>
            <a:r>
              <a:rPr sz="1100" b="1" spc="9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60">
                <a:solidFill>
                  <a:srgbClr val="CA5F14"/>
                </a:solidFill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50">
                <a:latin typeface="Arial"/>
                <a:cs typeface="Arial"/>
              </a:rPr>
              <a:t>Joanna-Grace Manzano</a:t>
            </a:r>
            <a:r>
              <a:rPr sz="1100" spc="50">
                <a:latin typeface="Arial"/>
                <a:cs typeface="Arial"/>
              </a:rPr>
              <a:t>, </a:t>
            </a:r>
            <a:r>
              <a:rPr sz="1100" b="1" spc="40">
                <a:latin typeface="Arial"/>
                <a:cs typeface="Arial"/>
              </a:rPr>
              <a:t>MD</a:t>
            </a:r>
            <a:r>
              <a:rPr sz="1100" spc="40">
                <a:latin typeface="Arial"/>
                <a:cs typeface="Arial"/>
              </a:rPr>
              <a:t>, </a:t>
            </a:r>
            <a:r>
              <a:rPr sz="1100" spc="50">
                <a:latin typeface="Arial"/>
                <a:cs typeface="Arial"/>
              </a:rPr>
              <a:t>Associate Professor, </a:t>
            </a:r>
            <a:r>
              <a:rPr sz="1100" spc="45">
                <a:latin typeface="Arial"/>
                <a:cs typeface="Arial"/>
              </a:rPr>
              <a:t>Hospital</a:t>
            </a:r>
            <a:r>
              <a:rPr sz="1100" spc="135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4907867"/>
            <a:ext cx="10248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>
                <a:latin typeface="Arial"/>
                <a:cs typeface="Arial"/>
              </a:rPr>
              <a:t>3:35-3:45</a:t>
            </a:r>
            <a:r>
              <a:rPr sz="1100" spc="25">
                <a:latin typeface="Arial"/>
                <a:cs typeface="Arial"/>
              </a:rPr>
              <a:t> </a:t>
            </a:r>
            <a:r>
              <a:rPr sz="1100" spc="45">
                <a:latin typeface="Arial"/>
                <a:cs typeface="Arial"/>
              </a:rPr>
              <a:t>p.m.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2183" y="4907867"/>
            <a:ext cx="4688205" cy="35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5"/>
              </a:spcBef>
            </a:pP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Emergency</a:t>
            </a:r>
            <a:r>
              <a:rPr sz="1100" b="1" spc="95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50">
                <a:solidFill>
                  <a:srgbClr val="CA5F14"/>
                </a:solidFill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b="1" spc="50">
                <a:latin typeface="Arial"/>
                <a:cs typeface="Arial"/>
              </a:rPr>
              <a:t>Maria </a:t>
            </a:r>
            <a:r>
              <a:rPr sz="1100" b="1" spc="45">
                <a:latin typeface="Arial"/>
                <a:cs typeface="Arial"/>
              </a:rPr>
              <a:t>Susan </a:t>
            </a:r>
            <a:r>
              <a:rPr sz="1100" b="1" spc="50">
                <a:latin typeface="Arial"/>
                <a:cs typeface="Arial"/>
              </a:rPr>
              <a:t>Gaeta, </a:t>
            </a:r>
            <a:r>
              <a:rPr sz="1100" b="1" spc="35">
                <a:latin typeface="Arial"/>
                <a:cs typeface="Arial"/>
              </a:rPr>
              <a:t>MD</a:t>
            </a:r>
            <a:r>
              <a:rPr sz="1100" spc="35">
                <a:latin typeface="Arial"/>
                <a:cs typeface="Arial"/>
              </a:rPr>
              <a:t>, </a:t>
            </a:r>
            <a:r>
              <a:rPr sz="1100" spc="50">
                <a:latin typeface="Arial"/>
                <a:cs typeface="Arial"/>
              </a:rPr>
              <a:t>Assistant Professor, Emergency</a:t>
            </a:r>
            <a:r>
              <a:rPr lang="en-US" sz="1100" spc="360">
                <a:latin typeface="Arial"/>
                <a:cs typeface="Arial"/>
              </a:rPr>
              <a:t> </a:t>
            </a:r>
            <a:r>
              <a:rPr sz="1100" spc="50"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231" y="5351780"/>
            <a:ext cx="10248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 dirty="0">
                <a:latin typeface="Arial"/>
                <a:cs typeface="Arial"/>
              </a:rPr>
              <a:t>3:45-3:55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p.m.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612" y="5789597"/>
            <a:ext cx="10248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0" dirty="0">
                <a:latin typeface="Arial"/>
                <a:cs typeface="Arial"/>
              </a:rPr>
              <a:t>3:55-4:05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p.m.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4246" y="5358271"/>
            <a:ext cx="1675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45" dirty="0">
                <a:solidFill>
                  <a:srgbClr val="CA5F14"/>
                </a:solidFill>
                <a:latin typeface="Arial"/>
                <a:cs typeface="Arial"/>
              </a:rPr>
              <a:t>Panel </a:t>
            </a:r>
            <a:r>
              <a:rPr sz="1100" b="1" spc="50" dirty="0">
                <a:solidFill>
                  <a:srgbClr val="CA5F14"/>
                </a:solidFill>
                <a:latin typeface="Arial"/>
                <a:cs typeface="Arial"/>
              </a:rPr>
              <a:t>Discussion</a:t>
            </a:r>
            <a:r>
              <a:rPr sz="1100" b="1" spc="100" dirty="0">
                <a:solidFill>
                  <a:srgbClr val="CA5F14"/>
                </a:solidFill>
                <a:latin typeface="Arial"/>
                <a:cs typeface="Arial"/>
              </a:rPr>
              <a:t> </a:t>
            </a:r>
            <a:r>
              <a:rPr sz="1100" b="1" spc="40" dirty="0">
                <a:solidFill>
                  <a:srgbClr val="CA5F14"/>
                </a:solidFill>
                <a:latin typeface="Arial"/>
                <a:cs typeface="Arial"/>
              </a:rPr>
              <a:t>Q&amp;A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4027" y="5767633"/>
            <a:ext cx="3604895" cy="42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95"/>
              </a:lnSpc>
              <a:spcBef>
                <a:spcPts val="95"/>
              </a:spcBef>
            </a:pPr>
            <a:r>
              <a:rPr sz="1600" spc="45" dirty="0">
                <a:solidFill>
                  <a:srgbClr val="F0B434"/>
                </a:solidFill>
                <a:latin typeface="Arial Black"/>
                <a:cs typeface="Arial Black"/>
              </a:rPr>
              <a:t>Closing</a:t>
            </a:r>
            <a:r>
              <a:rPr sz="1600" spc="135" dirty="0">
                <a:solidFill>
                  <a:srgbClr val="F0B434"/>
                </a:solidFill>
                <a:latin typeface="Arial Black"/>
                <a:cs typeface="Arial Black"/>
              </a:rPr>
              <a:t> </a:t>
            </a:r>
            <a:r>
              <a:rPr sz="1600" spc="55" dirty="0">
                <a:solidFill>
                  <a:srgbClr val="F0B434"/>
                </a:solidFill>
                <a:latin typeface="Arial Black"/>
                <a:cs typeface="Arial Black"/>
              </a:rPr>
              <a:t>Remarks</a:t>
            </a:r>
            <a:endParaRPr sz="1600" dirty="0">
              <a:latin typeface="Arial Black"/>
              <a:cs typeface="Arial Black"/>
            </a:endParaRPr>
          </a:p>
          <a:p>
            <a:pPr marL="12700">
              <a:lnSpc>
                <a:spcPts val="1295"/>
              </a:lnSpc>
            </a:pPr>
            <a:r>
              <a:rPr sz="1100" b="1" spc="50" dirty="0">
                <a:latin typeface="Arial"/>
                <a:cs typeface="Arial"/>
              </a:rPr>
              <a:t>Yinghong </a:t>
            </a:r>
            <a:r>
              <a:rPr sz="1100" b="1" spc="45" dirty="0">
                <a:latin typeface="Arial"/>
                <a:cs typeface="Arial"/>
              </a:rPr>
              <a:t>Wang, </a:t>
            </a:r>
            <a:r>
              <a:rPr sz="1100" b="1" spc="35" dirty="0">
                <a:latin typeface="Arial"/>
                <a:cs typeface="Arial"/>
              </a:rPr>
              <a:t>MD, </a:t>
            </a:r>
            <a:r>
              <a:rPr sz="1100" b="1" spc="40" dirty="0">
                <a:latin typeface="Arial"/>
                <a:cs typeface="Arial"/>
              </a:rPr>
              <a:t>PhD</a:t>
            </a:r>
            <a:r>
              <a:rPr sz="1100" spc="40" dirty="0">
                <a:latin typeface="Arial"/>
                <a:cs typeface="Arial"/>
              </a:rPr>
              <a:t>, </a:t>
            </a:r>
            <a:r>
              <a:rPr sz="1100" spc="35" dirty="0">
                <a:latin typeface="Arial"/>
                <a:cs typeface="Arial"/>
              </a:rPr>
              <a:t>and </a:t>
            </a:r>
            <a:r>
              <a:rPr sz="1100" b="1" spc="45" dirty="0">
                <a:latin typeface="Arial"/>
                <a:cs typeface="Arial"/>
              </a:rPr>
              <a:t>Bilal </a:t>
            </a:r>
            <a:r>
              <a:rPr sz="1100" b="1" spc="50" dirty="0">
                <a:latin typeface="Arial"/>
                <a:cs typeface="Arial"/>
              </a:rPr>
              <a:t>Siddiqui,</a:t>
            </a:r>
            <a:r>
              <a:rPr sz="1100" b="1" spc="105" dirty="0">
                <a:latin typeface="Arial"/>
                <a:cs typeface="Arial"/>
              </a:rPr>
              <a:t> </a:t>
            </a:r>
            <a:r>
              <a:rPr sz="1100" b="1" spc="30" dirty="0">
                <a:latin typeface="Arial"/>
                <a:cs typeface="Arial"/>
              </a:rPr>
              <a:t>MD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77160" y="1731009"/>
            <a:ext cx="50263" cy="5591620"/>
          </a:xfrm>
          <a:custGeom>
            <a:avLst/>
            <a:gdLst/>
            <a:ahLst/>
            <a:cxnLst/>
            <a:rect l="l" t="t" r="r" b="b"/>
            <a:pathLst>
              <a:path h="5444490">
                <a:moveTo>
                  <a:pt x="0" y="0"/>
                </a:moveTo>
                <a:lnTo>
                  <a:pt x="0" y="5443943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0" y="8660574"/>
            <a:ext cx="7772400" cy="1391920"/>
            <a:chOff x="0" y="8660574"/>
            <a:chExt cx="7772400" cy="1391920"/>
          </a:xfrm>
        </p:grpSpPr>
        <p:sp>
          <p:nvSpPr>
            <p:cNvPr id="24" name="object 24"/>
            <p:cNvSpPr/>
            <p:nvPr/>
          </p:nvSpPr>
          <p:spPr>
            <a:xfrm>
              <a:off x="0" y="8714549"/>
              <a:ext cx="7772400" cy="1337945"/>
            </a:xfrm>
            <a:custGeom>
              <a:avLst/>
              <a:gdLst/>
              <a:ahLst/>
              <a:cxnLst/>
              <a:rect l="l" t="t" r="r" b="b"/>
              <a:pathLst>
                <a:path w="7772400" h="1337945">
                  <a:moveTo>
                    <a:pt x="0" y="1337520"/>
                  </a:moveTo>
                  <a:lnTo>
                    <a:pt x="7772405" y="1337520"/>
                  </a:lnTo>
                  <a:lnTo>
                    <a:pt x="7772405" y="0"/>
                  </a:lnTo>
                  <a:lnTo>
                    <a:pt x="0" y="0"/>
                  </a:lnTo>
                  <a:lnTo>
                    <a:pt x="0" y="13375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38799" y="9037319"/>
              <a:ext cx="1476755" cy="716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8660574"/>
              <a:ext cx="7772400" cy="53975"/>
            </a:xfrm>
            <a:custGeom>
              <a:avLst/>
              <a:gdLst/>
              <a:ahLst/>
              <a:cxnLst/>
              <a:rect l="l" t="t" r="r" b="b"/>
              <a:pathLst>
                <a:path w="7772400" h="53975">
                  <a:moveTo>
                    <a:pt x="0" y="0"/>
                  </a:moveTo>
                  <a:lnTo>
                    <a:pt x="0" y="53975"/>
                  </a:lnTo>
                  <a:lnTo>
                    <a:pt x="7772400" y="53975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5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0" y="0"/>
            <a:ext cx="7772400" cy="1247140"/>
            <a:chOff x="0" y="0"/>
            <a:chExt cx="7772400" cy="1247140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7772389" cy="121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1" y="1192974"/>
              <a:ext cx="7771765" cy="53975"/>
            </a:xfrm>
            <a:custGeom>
              <a:avLst/>
              <a:gdLst/>
              <a:ahLst/>
              <a:cxnLst/>
              <a:rect l="l" t="t" r="r" b="b"/>
              <a:pathLst>
                <a:path w="7771765" h="53975">
                  <a:moveTo>
                    <a:pt x="0" y="53975"/>
                  </a:moveTo>
                  <a:lnTo>
                    <a:pt x="7771638" y="53975"/>
                  </a:lnTo>
                  <a:lnTo>
                    <a:pt x="7771638" y="0"/>
                  </a:lnTo>
                  <a:lnTo>
                    <a:pt x="0" y="0"/>
                  </a:lnTo>
                  <a:lnTo>
                    <a:pt x="0" y="53975"/>
                  </a:lnTo>
                  <a:close/>
                </a:path>
              </a:pathLst>
            </a:custGeom>
            <a:solidFill>
              <a:srgbClr val="CA5F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538515" y="305816"/>
            <a:ext cx="17195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/>
              <a:t>IOTOX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366681" y="394367"/>
            <a:ext cx="81915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Clinical  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Education  </a:t>
            </a: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Sym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po</a:t>
            </a:r>
            <a:r>
              <a:rPr sz="1000" spc="-5">
                <a:solidFill>
                  <a:srgbClr val="F0B434"/>
                </a:solidFill>
                <a:latin typeface="Arial Black"/>
                <a:cs typeface="Arial Black"/>
              </a:rPr>
              <a:t>si</a:t>
            </a:r>
            <a:r>
              <a:rPr sz="1000" spc="-10">
                <a:solidFill>
                  <a:srgbClr val="F0B434"/>
                </a:solidFill>
                <a:latin typeface="Arial Black"/>
                <a:cs typeface="Arial Black"/>
              </a:rPr>
              <a:t>um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21E25092-40E7-49B6-BDB2-3A7E529B9AF7}"/>
              </a:ext>
            </a:extLst>
          </p:cNvPr>
          <p:cNvSpPr txBox="1"/>
          <p:nvPr/>
        </p:nvSpPr>
        <p:spPr>
          <a:xfrm>
            <a:off x="474852" y="6353801"/>
            <a:ext cx="102489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spc="50" dirty="0">
                <a:latin typeface="Arial"/>
                <a:cs typeface="Arial"/>
              </a:rPr>
              <a:t>5</a:t>
            </a:r>
            <a:r>
              <a:rPr sz="1100" spc="50" dirty="0">
                <a:latin typeface="Arial"/>
                <a:cs typeface="Arial"/>
              </a:rPr>
              <a:t>:0</a:t>
            </a:r>
            <a:r>
              <a:rPr lang="en-US" sz="1100" spc="50" dirty="0">
                <a:latin typeface="Arial"/>
                <a:cs typeface="Arial"/>
              </a:rPr>
              <a:t>0</a:t>
            </a:r>
            <a:r>
              <a:rPr sz="1100" spc="50" dirty="0">
                <a:latin typeface="Arial"/>
                <a:cs typeface="Arial"/>
              </a:rPr>
              <a:t>-</a:t>
            </a:r>
            <a:r>
              <a:rPr lang="en-US" sz="1100" spc="50" dirty="0">
                <a:latin typeface="Arial"/>
                <a:cs typeface="Arial"/>
              </a:rPr>
              <a:t>6</a:t>
            </a:r>
            <a:r>
              <a:rPr sz="1100" spc="50" dirty="0">
                <a:latin typeface="Arial"/>
                <a:cs typeface="Arial"/>
              </a:rPr>
              <a:t>:</a:t>
            </a:r>
            <a:r>
              <a:rPr lang="en-US" sz="1100" spc="50" dirty="0">
                <a:latin typeface="Arial"/>
                <a:cs typeface="Arial"/>
              </a:rPr>
              <a:t>0</a:t>
            </a:r>
            <a:r>
              <a:rPr sz="1100" spc="50" dirty="0">
                <a:latin typeface="Arial"/>
                <a:cs typeface="Arial"/>
              </a:rPr>
              <a:t>0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45" dirty="0">
                <a:latin typeface="Arial"/>
                <a:cs typeface="Arial"/>
              </a:rPr>
              <a:t>p.m.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EDB3AC45-CA05-47E1-9FB5-8D586FA0ABA3}"/>
              </a:ext>
            </a:extLst>
          </p:cNvPr>
          <p:cNvSpPr/>
          <p:nvPr/>
        </p:nvSpPr>
        <p:spPr>
          <a:xfrm>
            <a:off x="1727423" y="6413215"/>
            <a:ext cx="4724400" cy="200025"/>
          </a:xfrm>
          <a:custGeom>
            <a:avLst/>
            <a:gdLst/>
            <a:ahLst/>
            <a:cxnLst/>
            <a:rect l="l" t="t" r="r" b="b"/>
            <a:pathLst>
              <a:path w="4724400" h="200025">
                <a:moveTo>
                  <a:pt x="4724400" y="0"/>
                </a:moveTo>
                <a:lnTo>
                  <a:pt x="0" y="0"/>
                </a:lnTo>
                <a:lnTo>
                  <a:pt x="0" y="199644"/>
                </a:lnTo>
                <a:lnTo>
                  <a:pt x="4724400" y="199644"/>
                </a:lnTo>
                <a:lnTo>
                  <a:pt x="4724400" y="0"/>
                </a:lnTo>
                <a:close/>
              </a:path>
            </a:pathLst>
          </a:custGeom>
          <a:solidFill>
            <a:srgbClr val="CA5F14"/>
          </a:solidFill>
        </p:spPr>
        <p:txBody>
          <a:bodyPr wrap="square" lIns="0" tIns="0" rIns="0" bIns="0" rtlCol="0"/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Reception (Rotary House-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Apicius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Restaurant)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B1457963E26419E471EA2EF065C4B" ma:contentTypeVersion="4" ma:contentTypeDescription="Create a new document." ma:contentTypeScope="" ma:versionID="ccbe2417172c54cbf8b6483777047229">
  <xsd:schema xmlns:xsd="http://www.w3.org/2001/XMLSchema" xmlns:xs="http://www.w3.org/2001/XMLSchema" xmlns:p="http://schemas.microsoft.com/office/2006/metadata/properties" xmlns:ns2="ee185caf-b878-4d0d-8c9c-68ff43dca78e" xmlns:ns3="91beac34-958e-4788-9c6f-56d6251757c3" targetNamespace="http://schemas.microsoft.com/office/2006/metadata/properties" ma:root="true" ma:fieldsID="329b5d9a04e701638f7919a6418d5736" ns2:_="" ns3:_="">
    <xsd:import namespace="ee185caf-b878-4d0d-8c9c-68ff43dca78e"/>
    <xsd:import namespace="91beac34-958e-4788-9c6f-56d625175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85caf-b878-4d0d-8c9c-68ff43dca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eac34-958e-4788-9c6f-56d6251757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313279-A538-46BC-BDA0-B64F0F14FD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8C6E4-5641-490E-BD62-56B66183B4F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ee185caf-b878-4d0d-8c9c-68ff43dca78e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BDC338-52C7-4B00-BAD6-89AB160F23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85caf-b878-4d0d-8c9c-68ff43dca78e"/>
    <ds:schemaRef ds:uri="91beac34-958e-4788-9c6f-56d625175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816</Words>
  <Application>Microsoft Office PowerPoint</Application>
  <PresentationFormat>Custom</PresentationFormat>
  <Paragraphs>150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Franklin Gothic Book</vt:lpstr>
      <vt:lpstr>Office Theme</vt:lpstr>
      <vt:lpstr>December 3, 2022  |  Hickey Auditorium</vt:lpstr>
      <vt:lpstr>IOTOX</vt:lpstr>
      <vt:lpstr>IOTOX</vt:lpstr>
      <vt:lpstr>IOTOX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Sheen Conference Program</dc:title>
  <dc:creator>Cavazos,Julian R</dc:creator>
  <cp:lastModifiedBy>Fayle,Sarah</cp:lastModifiedBy>
  <cp:revision>19</cp:revision>
  <dcterms:created xsi:type="dcterms:W3CDTF">2022-11-14T17:32:26Z</dcterms:created>
  <dcterms:modified xsi:type="dcterms:W3CDTF">2022-12-02T12:19:04Z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2022-11-14T00:00:00Z</vt:filetime>
  </property>
  <property fmtid="{D5CDD505-2E9C-101B-9397-08002B2CF9AE}" pid="5" name="ArticulateGUID">
    <vt:lpwstr>814FB2EF-597C-484A-911A-D1579073D274</vt:lpwstr>
  </property>
  <property fmtid="{D5CDD505-2E9C-101B-9397-08002B2CF9AE}" pid="6" name="ArticulatePath">
    <vt:lpwstr>2022 National IOTOX Symposium Agenda FINAL</vt:lpwstr>
  </property>
  <property fmtid="{D5CDD505-2E9C-101B-9397-08002B2CF9AE}" pid="7" name="ContentTypeId">
    <vt:lpwstr>0x010100A4FB1457963E26419E471EA2EF065C4B</vt:lpwstr>
  </property>
</Properties>
</file>